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3"/>
  </p:notesMasterIdLst>
  <p:sldIdLst>
    <p:sldId id="294" r:id="rId2"/>
    <p:sldId id="420" r:id="rId3"/>
    <p:sldId id="421" r:id="rId4"/>
    <p:sldId id="422" r:id="rId5"/>
    <p:sldId id="423" r:id="rId6"/>
    <p:sldId id="425" r:id="rId7"/>
    <p:sldId id="426" r:id="rId8"/>
    <p:sldId id="429" r:id="rId9"/>
    <p:sldId id="430" r:id="rId10"/>
    <p:sldId id="431" r:id="rId11"/>
    <p:sldId id="371" r:id="rId12"/>
    <p:sldId id="424" r:id="rId13"/>
    <p:sldId id="427" r:id="rId14"/>
    <p:sldId id="337" r:id="rId15"/>
    <p:sldId id="433" r:id="rId16"/>
    <p:sldId id="428" r:id="rId17"/>
    <p:sldId id="395" r:id="rId18"/>
    <p:sldId id="394" r:id="rId19"/>
    <p:sldId id="432" r:id="rId20"/>
    <p:sldId id="419" r:id="rId21"/>
    <p:sldId id="333" r:id="rId22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160" autoAdjust="0"/>
    <p:restoredTop sz="94660" autoAdjust="0"/>
  </p:normalViewPr>
  <p:slideViewPr>
    <p:cSldViewPr snapToGrid="0">
      <p:cViewPr>
        <p:scale>
          <a:sx n="60" d="100"/>
          <a:sy n="60" d="100"/>
        </p:scale>
        <p:origin x="-298" y="-101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5/13/2017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st-enricher-api-lucasjellema.apaas.em2.oraclecloud.com/artists/get?artist=madonna" TargetMode="External"/><Relationship Id="rId2" Type="http://schemas.openxmlformats.org/officeDocument/2006/relationships/hyperlink" Target="http://104.155.85.98/soacs/soa-infra/services/aced-cloud-demo/ProposedActsService/ProposedActsService?wsdl" TargetMode="Externa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55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hyperlink" Target="mailto:info@amis.nl" TargetMode="External"/><Relationship Id="rId4" Type="http://schemas.openxmlformats.org/officeDocument/2006/relationships/hyperlink" Target="http://www.amis.nl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1766597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defPPr>
              <a:defRPr lang="nl-NL"/>
            </a:defPPr>
            <a:lvl1pPr defTabSz="1219216">
              <a:lnSpc>
                <a:spcPct val="90000"/>
              </a:lnSpc>
              <a:spcBef>
                <a:spcPct val="0"/>
              </a:spcBef>
              <a:buNone/>
              <a:defRPr sz="7300" b="1" cap="all" baseline="0"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 smtClean="0"/>
              <a:t>Getting started, </a:t>
            </a:r>
          </a:p>
          <a:p>
            <a:r>
              <a:rPr lang="en-US" sz="6600" dirty="0" smtClean="0"/>
              <a:t>Low hanging Fruit:</a:t>
            </a:r>
          </a:p>
          <a:p>
            <a:r>
              <a:rPr lang="en-US" sz="6600" dirty="0" smtClean="0"/>
              <a:t>Our first </a:t>
            </a:r>
            <a:br>
              <a:rPr lang="en-US" sz="6600" dirty="0" smtClean="0"/>
            </a:br>
            <a:r>
              <a:rPr lang="en-US" sz="6600" dirty="0" err="1" smtClean="0"/>
              <a:t>xperiences</a:t>
            </a:r>
            <a:r>
              <a:rPr lang="en-US" sz="6600" dirty="0" smtClean="0"/>
              <a:t> at AMIS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with </a:t>
            </a:r>
            <a:r>
              <a:rPr lang="en-US" sz="6600" dirty="0"/>
              <a:t>Oracle Management Cloud</a:t>
            </a:r>
            <a:endParaRPr lang="nl-NL" sz="66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Lucas Jellema (CTO AMIS &amp; Oracle ACE Director)</a:t>
            </a:r>
          </a:p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12th May 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2017, 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Oracle Friday Cloud Update, Utrecht, </a:t>
            </a:r>
            <a:r>
              <a:rPr lang="nl-NL" b="1" smtClean="0">
                <a:solidFill>
                  <a:schemeClr val="accent6">
                    <a:lumMod val="50000"/>
                  </a:schemeClr>
                </a:solidFill>
              </a:rPr>
              <a:t>The Netherlands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0"/>
            <a:ext cx="6320532" cy="19916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endParaRPr lang="nl-NL" sz="7300" dirty="0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568676" y="4498135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defPPr>
              <a:defRPr lang="nl-NL"/>
            </a:defPPr>
            <a:lvl1pPr defTabSz="1219216">
              <a:lnSpc>
                <a:spcPct val="90000"/>
              </a:lnSpc>
              <a:spcBef>
                <a:spcPct val="0"/>
              </a:spcBef>
              <a:buNone/>
              <a:defRPr sz="7300" b="1" cap="all" baseline="0"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 smtClean="0"/>
              <a:t>E</a:t>
            </a:r>
            <a:endParaRPr lang="nl-NL" sz="6600" dirty="0"/>
          </a:p>
        </p:txBody>
      </p:sp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82" y="88900"/>
            <a:ext cx="11602513" cy="796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1"/>
          <a:stretch/>
        </p:blipFill>
        <p:spPr bwMode="auto">
          <a:xfrm>
            <a:off x="382271" y="7406640"/>
            <a:ext cx="4145012" cy="19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284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OMC:</a:t>
            </a:r>
            <a:br>
              <a:rPr lang="nl-NL" dirty="0" smtClean="0"/>
            </a:br>
            <a:r>
              <a:rPr lang="nl-NL" dirty="0" err="1" smtClean="0"/>
              <a:t>Gather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hay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needle</a:t>
            </a:r>
            <a:r>
              <a:rPr lang="nl-NL" dirty="0" smtClean="0"/>
              <a:t>(s)</a:t>
            </a:r>
            <a:endParaRPr lang="en-US" dirty="0"/>
          </a:p>
        </p:txBody>
      </p:sp>
      <p:pic>
        <p:nvPicPr>
          <p:cNvPr id="4098" name="Picture 2" descr="Funded by a donation from Scotia Bank Niagara Falls.  Image scanned by MES. (image/jpeg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3838575"/>
            <a:ext cx="42862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greenbookblog.org/wp-content/uploads/2013/01/finding-a-needle-in-a-hayst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030" y="3838575"/>
            <a:ext cx="4480295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i="1" dirty="0" err="1" smtClean="0"/>
              <a:t>Not</a:t>
            </a:r>
            <a:r>
              <a:rPr lang="nl-NL" dirty="0" smtClean="0"/>
              <a:t> part of Practical Approach in pilot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407899" cy="6705599"/>
          </a:xfrm>
        </p:spPr>
        <p:txBody>
          <a:bodyPr/>
          <a:lstStyle/>
          <a:p>
            <a:r>
              <a:rPr lang="nl-NL" dirty="0" err="1" smtClean="0"/>
              <a:t>Arrange</a:t>
            </a:r>
            <a:r>
              <a:rPr lang="nl-NL" dirty="0" smtClean="0"/>
              <a:t> hardware</a:t>
            </a:r>
          </a:p>
          <a:p>
            <a:r>
              <a:rPr lang="nl-NL" dirty="0" err="1" smtClean="0"/>
              <a:t>Acquire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software</a:t>
            </a:r>
          </a:p>
          <a:p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endParaRPr lang="nl-NL" dirty="0" smtClean="0"/>
          </a:p>
          <a:p>
            <a:r>
              <a:rPr lang="nl-NL" dirty="0" err="1" smtClean="0"/>
              <a:t>Arrange</a:t>
            </a:r>
            <a:r>
              <a:rPr lang="nl-NL" dirty="0" smtClean="0"/>
              <a:t> access privileges </a:t>
            </a:r>
          </a:p>
          <a:p>
            <a:r>
              <a:rPr lang="nl-NL" dirty="0" err="1" smtClean="0"/>
              <a:t>Hire</a:t>
            </a:r>
            <a:r>
              <a:rPr lang="nl-NL" dirty="0" smtClean="0"/>
              <a:t> </a:t>
            </a:r>
            <a:r>
              <a:rPr lang="nl-NL" dirty="0" err="1" smtClean="0"/>
              <a:t>expensive</a:t>
            </a:r>
            <a:r>
              <a:rPr lang="nl-NL" dirty="0" smtClean="0"/>
              <a:t>, hard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experts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going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=&gt; complex </a:t>
            </a:r>
            <a:r>
              <a:rPr lang="nl-NL" dirty="0" err="1" smtClean="0"/>
              <a:t>decision</a:t>
            </a:r>
            <a:r>
              <a:rPr lang="nl-NL" dirty="0" smtClean="0"/>
              <a:t> making, long </a:t>
            </a:r>
            <a:r>
              <a:rPr lang="nl-NL" dirty="0" err="1" smtClean="0"/>
              <a:t>wait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, large </a:t>
            </a:r>
            <a:r>
              <a:rPr lang="nl-NL" dirty="0" err="1" smtClean="0"/>
              <a:t>investments</a:t>
            </a:r>
            <a:r>
              <a:rPr lang="nl-NL" dirty="0" smtClean="0"/>
              <a:t>, complete </a:t>
            </a:r>
            <a:r>
              <a:rPr lang="nl-NL" dirty="0" err="1" smtClean="0"/>
              <a:t>loss</a:t>
            </a:r>
            <a:r>
              <a:rPr lang="nl-NL" dirty="0" smtClean="0"/>
              <a:t> of 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Pilot was up </a:t>
            </a:r>
            <a:r>
              <a:rPr lang="nl-NL" dirty="0" err="1" smtClean="0"/>
              <a:t>and</a:t>
            </a:r>
            <a:r>
              <a:rPr lang="nl-NL" dirty="0" smtClean="0"/>
              <a:t> running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In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134600" y="5721350"/>
            <a:ext cx="5461000" cy="333375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My </a:t>
            </a:r>
            <a:r>
              <a:rPr lang="nl-NL" dirty="0" err="1" smtClean="0"/>
              <a:t>very</a:t>
            </a:r>
            <a:r>
              <a:rPr lang="nl-NL" dirty="0" smtClean="0"/>
              <a:t> first </a:t>
            </a:r>
            <a:br>
              <a:rPr lang="nl-NL" dirty="0" smtClean="0"/>
            </a:br>
            <a:r>
              <a:rPr lang="nl-NL" dirty="0" smtClean="0"/>
              <a:t>steps </a:t>
            </a:r>
            <a:r>
              <a:rPr lang="nl-NL" dirty="0" err="1" smtClean="0"/>
              <a:t>with</a:t>
            </a:r>
            <a:r>
              <a:rPr lang="nl-NL" dirty="0" smtClean="0"/>
              <a:t> OMC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516" y="139700"/>
            <a:ext cx="5738813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mage result for develop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985" y="4617129"/>
            <a:ext cx="1835023" cy="18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166023" y="8589087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My Laptop</a:t>
            </a:r>
            <a:endParaRPr lang="en-US" dirty="0" err="1" smtClean="0"/>
          </a:p>
        </p:txBody>
      </p:sp>
      <p:sp>
        <p:nvSpPr>
          <p:cNvPr id="20" name="Freeform 19"/>
          <p:cNvSpPr/>
          <p:nvPr/>
        </p:nvSpPr>
        <p:spPr>
          <a:xfrm>
            <a:off x="10263096" y="3975100"/>
            <a:ext cx="2099633" cy="3492500"/>
          </a:xfrm>
          <a:custGeom>
            <a:avLst/>
            <a:gdLst>
              <a:gd name="connsiteX0" fmla="*/ 417604 w 2099633"/>
              <a:gd name="connsiteY0" fmla="*/ 3492500 h 3492500"/>
              <a:gd name="connsiteX1" fmla="*/ 87404 w 2099633"/>
              <a:gd name="connsiteY1" fmla="*/ 1663700 h 3492500"/>
              <a:gd name="connsiteX2" fmla="*/ 1827304 w 2099633"/>
              <a:gd name="connsiteY2" fmla="*/ 914400 h 3492500"/>
              <a:gd name="connsiteX3" fmla="*/ 2094004 w 2099633"/>
              <a:gd name="connsiteY3" fmla="*/ 0 h 34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633" h="3492500">
                <a:moveTo>
                  <a:pt x="417604" y="3492500"/>
                </a:moveTo>
                <a:cubicBezTo>
                  <a:pt x="135029" y="2792941"/>
                  <a:pt x="-147546" y="2093383"/>
                  <a:pt x="87404" y="1663700"/>
                </a:cubicBezTo>
                <a:cubicBezTo>
                  <a:pt x="322354" y="1234017"/>
                  <a:pt x="1492871" y="1191683"/>
                  <a:pt x="1827304" y="914400"/>
                </a:cubicBezTo>
                <a:cubicBezTo>
                  <a:pt x="2161737" y="637117"/>
                  <a:pt x="2094004" y="0"/>
                  <a:pt x="2094004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2768600" y="4826000"/>
            <a:ext cx="6629400" cy="34977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006807" y="6723525"/>
            <a:ext cx="2710875" cy="12310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06807" y="4860630"/>
            <a:ext cx="2860675" cy="774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ADF UI running </a:t>
            </a:r>
          </a:p>
          <a:p>
            <a:pPr algn="ctr"/>
            <a:r>
              <a:rPr lang="nl-NL" sz="1800" dirty="0" smtClean="0"/>
              <a:t>in browser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35" y="4888910"/>
            <a:ext cx="457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892870" y="791656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Colleague’s</a:t>
            </a:r>
            <a:r>
              <a:rPr lang="nl-NL" dirty="0" smtClean="0"/>
              <a:t> Laptop</a:t>
            </a:r>
            <a:endParaRPr lang="en-US" dirty="0" err="1" smtClean="0"/>
          </a:p>
        </p:txBody>
      </p:sp>
      <p:sp>
        <p:nvSpPr>
          <p:cNvPr id="30" name="Up Arrow 29"/>
          <p:cNvSpPr/>
          <p:nvPr/>
        </p:nvSpPr>
        <p:spPr>
          <a:xfrm>
            <a:off x="5326973" y="5581998"/>
            <a:ext cx="358493" cy="777046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1115" y="6359044"/>
            <a:ext cx="917865" cy="13506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895600" y="6452153"/>
            <a:ext cx="123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APM</a:t>
            </a:r>
          </a:p>
          <a:p>
            <a:r>
              <a:rPr lang="nl-NL" dirty="0" smtClean="0"/>
              <a:t>Java agent</a:t>
            </a:r>
            <a:endParaRPr lang="en-US" dirty="0" err="1" smtClean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712553" y="7573909"/>
            <a:ext cx="46871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 rot="10800000">
            <a:off x="3680760" y="7004216"/>
            <a:ext cx="562947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Image result for develop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418753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oracle weblogic 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735" y="6866166"/>
            <a:ext cx="1895848" cy="10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506297" y="6359044"/>
            <a:ext cx="1916286" cy="63612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ADF12c </a:t>
            </a:r>
            <a:r>
              <a:rPr lang="nl-NL" sz="1800" dirty="0" err="1" smtClean="0"/>
              <a:t>application</a:t>
            </a:r>
            <a:endParaRPr lang="nl-NL" sz="1800" dirty="0"/>
          </a:p>
        </p:txBody>
      </p:sp>
      <p:sp>
        <p:nvSpPr>
          <p:cNvPr id="36" name="Rounded Rectangle 35"/>
          <p:cNvSpPr/>
          <p:nvPr/>
        </p:nvSpPr>
        <p:spPr>
          <a:xfrm>
            <a:off x="11666534" y="7350172"/>
            <a:ext cx="2659066" cy="12310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0550841" y="6985691"/>
            <a:ext cx="917865" cy="13506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555326" y="7078800"/>
            <a:ext cx="123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APM</a:t>
            </a:r>
          </a:p>
          <a:p>
            <a:r>
              <a:rPr lang="nl-NL" dirty="0" smtClean="0"/>
              <a:t>Java agent</a:t>
            </a:r>
            <a:endParaRPr lang="en-US" dirty="0" err="1" smtClean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1372279" y="8200556"/>
            <a:ext cx="46871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Arrow 39"/>
          <p:cNvSpPr/>
          <p:nvPr/>
        </p:nvSpPr>
        <p:spPr>
          <a:xfrm rot="10800000">
            <a:off x="11340486" y="7630863"/>
            <a:ext cx="562947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Image result for oracle weblogic 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61" y="7492813"/>
            <a:ext cx="1895848" cy="10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/>
          <p:cNvSpPr/>
          <p:nvPr/>
        </p:nvSpPr>
        <p:spPr>
          <a:xfrm>
            <a:off x="12115222" y="7052317"/>
            <a:ext cx="2210377" cy="56949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SOA Suite 12c</a:t>
            </a:r>
            <a:endParaRPr lang="nl-NL" sz="1800" dirty="0"/>
          </a:p>
        </p:txBody>
      </p:sp>
      <p:sp>
        <p:nvSpPr>
          <p:cNvPr id="8" name="Freeform 7"/>
          <p:cNvSpPr/>
          <p:nvPr/>
        </p:nvSpPr>
        <p:spPr>
          <a:xfrm>
            <a:off x="3216149" y="3835178"/>
            <a:ext cx="8988551" cy="2514822"/>
          </a:xfrm>
          <a:custGeom>
            <a:avLst/>
            <a:gdLst>
              <a:gd name="connsiteX0" fmla="*/ 111251 w 8988551"/>
              <a:gd name="connsiteY0" fmla="*/ 2514822 h 2514822"/>
              <a:gd name="connsiteX1" fmla="*/ 250951 w 8988551"/>
              <a:gd name="connsiteY1" fmla="*/ 330422 h 2514822"/>
              <a:gd name="connsiteX2" fmla="*/ 2321051 w 8988551"/>
              <a:gd name="connsiteY2" fmla="*/ 89122 h 2514822"/>
              <a:gd name="connsiteX3" fmla="*/ 7769351 w 8988551"/>
              <a:gd name="connsiteY3" fmla="*/ 1130522 h 2514822"/>
              <a:gd name="connsiteX4" fmla="*/ 8988551 w 8988551"/>
              <a:gd name="connsiteY4" fmla="*/ 228822 h 251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8551" h="2514822">
                <a:moveTo>
                  <a:pt x="111251" y="2514822"/>
                </a:moveTo>
                <a:cubicBezTo>
                  <a:pt x="-3049" y="1624763"/>
                  <a:pt x="-117349" y="734705"/>
                  <a:pt x="250951" y="330422"/>
                </a:cubicBezTo>
                <a:cubicBezTo>
                  <a:pt x="619251" y="-73861"/>
                  <a:pt x="1067984" y="-44228"/>
                  <a:pt x="2321051" y="89122"/>
                </a:cubicBezTo>
                <a:cubicBezTo>
                  <a:pt x="3574118" y="222472"/>
                  <a:pt x="6658101" y="1107239"/>
                  <a:pt x="7769351" y="1130522"/>
                </a:cubicBezTo>
                <a:cubicBezTo>
                  <a:pt x="8880601" y="1153805"/>
                  <a:pt x="8785351" y="410855"/>
                  <a:pt x="8988551" y="228822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1734801" y="6416193"/>
            <a:ext cx="1409700" cy="63612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Service Bus project</a:t>
            </a:r>
            <a:endParaRPr lang="nl-NL" sz="1800" dirty="0"/>
          </a:p>
        </p:txBody>
      </p:sp>
      <p:sp>
        <p:nvSpPr>
          <p:cNvPr id="44" name="Rounded Rectangle 43"/>
          <p:cNvSpPr/>
          <p:nvPr/>
        </p:nvSpPr>
        <p:spPr>
          <a:xfrm>
            <a:off x="13398500" y="6407305"/>
            <a:ext cx="1231610" cy="63612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BPEL </a:t>
            </a:r>
            <a:r>
              <a:rPr lang="nl-NL" sz="1800" dirty="0" err="1" smtClean="0"/>
              <a:t>process</a:t>
            </a:r>
            <a:endParaRPr lang="nl-NL" sz="1800" dirty="0"/>
          </a:p>
        </p:txBody>
      </p:sp>
      <p:pic>
        <p:nvPicPr>
          <p:cNvPr id="9" name="Picture 4" descr="Image result for logo soapui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073" y="5845373"/>
            <a:ext cx="954909" cy="100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11312912" y="6092530"/>
            <a:ext cx="353621" cy="3596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3" idx="3"/>
            <a:endCxn id="44" idx="1"/>
          </p:cNvCxnSpPr>
          <p:nvPr/>
        </p:nvCxnSpPr>
        <p:spPr>
          <a:xfrm flipV="1">
            <a:off x="13144501" y="6725367"/>
            <a:ext cx="253999" cy="8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6867482" y="7239831"/>
            <a:ext cx="985439" cy="9398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6591300" y="7467600"/>
            <a:ext cx="393700" cy="3442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n 51"/>
          <p:cNvSpPr/>
          <p:nvPr/>
        </p:nvSpPr>
        <p:spPr>
          <a:xfrm>
            <a:off x="14527672" y="7811837"/>
            <a:ext cx="985439" cy="9398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4251490" y="8039606"/>
            <a:ext cx="393700" cy="3442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804" y="139700"/>
            <a:ext cx="6485423" cy="313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85" y="139700"/>
            <a:ext cx="6531459" cy="314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ounded Rectangle 44"/>
          <p:cNvSpPr/>
          <p:nvPr/>
        </p:nvSpPr>
        <p:spPr>
          <a:xfrm>
            <a:off x="7360201" y="5656810"/>
            <a:ext cx="1773257" cy="9180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r>
              <a:rPr lang="nl-NL" dirty="0" smtClean="0"/>
              <a:t>Node.js</a:t>
            </a:r>
            <a:endParaRPr lang="en-US" dirty="0"/>
          </a:p>
        </p:txBody>
      </p:sp>
      <p:pic>
        <p:nvPicPr>
          <p:cNvPr id="2052" name="Picture 4" descr="Node Js, Logo, Nodejs, Javascript, Source Cod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66" y="5502195"/>
            <a:ext cx="1540292" cy="77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8215593" y="6511752"/>
            <a:ext cx="917865" cy="8544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APM Node Agent</a:t>
            </a:r>
            <a:endParaRPr lang="en-US" sz="1600" dirty="0"/>
          </a:p>
        </p:txBody>
      </p:sp>
      <p:sp>
        <p:nvSpPr>
          <p:cNvPr id="5" name="Freeform 4"/>
          <p:cNvSpPr/>
          <p:nvPr/>
        </p:nvSpPr>
        <p:spPr>
          <a:xfrm>
            <a:off x="9118600" y="4000500"/>
            <a:ext cx="2844800" cy="2921000"/>
          </a:xfrm>
          <a:custGeom>
            <a:avLst/>
            <a:gdLst>
              <a:gd name="connsiteX0" fmla="*/ 0 w 2844800"/>
              <a:gd name="connsiteY0" fmla="*/ 2921000 h 2921000"/>
              <a:gd name="connsiteX1" fmla="*/ 711200 w 2844800"/>
              <a:gd name="connsiteY1" fmla="*/ 2540000 h 2921000"/>
              <a:gd name="connsiteX2" fmla="*/ 711200 w 2844800"/>
              <a:gd name="connsiteY2" fmla="*/ 1460500 h 2921000"/>
              <a:gd name="connsiteX3" fmla="*/ 1231900 w 2844800"/>
              <a:gd name="connsiteY3" fmla="*/ 546100 h 2921000"/>
              <a:gd name="connsiteX4" fmla="*/ 2044700 w 2844800"/>
              <a:gd name="connsiteY4" fmla="*/ 723900 h 2921000"/>
              <a:gd name="connsiteX5" fmla="*/ 2844800 w 2844800"/>
              <a:gd name="connsiteY5" fmla="*/ 0 h 292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800" h="2921000">
                <a:moveTo>
                  <a:pt x="0" y="2921000"/>
                </a:moveTo>
                <a:cubicBezTo>
                  <a:pt x="296333" y="2852208"/>
                  <a:pt x="592667" y="2783417"/>
                  <a:pt x="711200" y="2540000"/>
                </a:cubicBezTo>
                <a:cubicBezTo>
                  <a:pt x="829733" y="2296583"/>
                  <a:pt x="624417" y="1792817"/>
                  <a:pt x="711200" y="1460500"/>
                </a:cubicBezTo>
                <a:cubicBezTo>
                  <a:pt x="797983" y="1128183"/>
                  <a:pt x="1009650" y="668867"/>
                  <a:pt x="1231900" y="546100"/>
                </a:cubicBezTo>
                <a:cubicBezTo>
                  <a:pt x="1454150" y="423333"/>
                  <a:pt x="1775883" y="814917"/>
                  <a:pt x="2044700" y="723900"/>
                </a:cubicBezTo>
                <a:cubicBezTo>
                  <a:pt x="2313517" y="632883"/>
                  <a:pt x="2579158" y="316441"/>
                  <a:pt x="284480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3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5" grpId="0" animBg="1"/>
      <p:bldP spid="28" grpId="0"/>
      <p:bldP spid="30" grpId="0" animBg="1"/>
      <p:bldP spid="31" grpId="0" animBg="1"/>
      <p:bldP spid="32" grpId="0"/>
      <p:bldP spid="34" grpId="0" animBg="1"/>
      <p:bldP spid="3" grpId="0" animBg="1"/>
      <p:bldP spid="37" grpId="0" animBg="1"/>
      <p:bldP spid="38" grpId="0"/>
      <p:bldP spid="40" grpId="0" animBg="1"/>
      <p:bldP spid="8" grpId="0" animBg="1"/>
      <p:bldP spid="47" grpId="0" animBg="1"/>
      <p:bldP spid="48" grpId="0" animBg="1"/>
      <p:bldP spid="45" grpId="0" animBg="1"/>
      <p:bldP spid="49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Local</a:t>
            </a:r>
            <a:r>
              <a:rPr lang="nl-NL" dirty="0" smtClean="0"/>
              <a:t> demo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02" y="1955800"/>
            <a:ext cx="9503323" cy="563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673" y="6384925"/>
            <a:ext cx="808109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667" y="610393"/>
            <a:ext cx="3475273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 rot="20312812">
            <a:off x="10831561" y="2113256"/>
            <a:ext cx="580004" cy="1507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048" y="3975100"/>
            <a:ext cx="4329783" cy="343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73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endParaRPr lang="en-US" dirty="0"/>
          </a:p>
        </p:txBody>
      </p:sp>
      <p:sp>
        <p:nvSpPr>
          <p:cNvPr id="3" name="Rounded Rectangle 2">
            <a:hlinkClick r:id="rId2"/>
          </p:cNvPr>
          <p:cNvSpPr/>
          <p:nvPr/>
        </p:nvSpPr>
        <p:spPr>
          <a:xfrm>
            <a:off x="8328504" y="6262844"/>
            <a:ext cx="2478109" cy="116032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014470" y="4367325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0" name="Elbow Connector 9"/>
          <p:cNvCxnSpPr>
            <a:endCxn id="4" idx="3"/>
          </p:cNvCxnSpPr>
          <p:nvPr/>
        </p:nvCxnSpPr>
        <p:spPr>
          <a:xfrm rot="16200000" flipV="1">
            <a:off x="7342860" y="4934014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hlinkClick r:id="rId3"/>
          </p:cNvPr>
          <p:cNvSpPr/>
          <p:nvPr/>
        </p:nvSpPr>
        <p:spPr>
          <a:xfrm>
            <a:off x="10523919" y="430785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12" name="Elbow Connector 11"/>
          <p:cNvCxnSpPr>
            <a:stCxn id="3" idx="0"/>
            <a:endCxn id="11" idx="1"/>
          </p:cNvCxnSpPr>
          <p:nvPr/>
        </p:nvCxnSpPr>
        <p:spPr>
          <a:xfrm rot="5400000" flipH="1" flipV="1">
            <a:off x="9256650" y="4995575"/>
            <a:ext cx="1578179" cy="956360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9321111" y="1794637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771" y="1697387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lbow Connector 14"/>
          <p:cNvCxnSpPr>
            <a:stCxn id="11" idx="0"/>
            <a:endCxn id="13" idx="1"/>
          </p:cNvCxnSpPr>
          <p:nvPr/>
        </p:nvCxnSpPr>
        <p:spPr>
          <a:xfrm rot="16200000" flipV="1">
            <a:off x="10385928" y="3410728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0201550" y="679567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10174818" y="678897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201549" y="710153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10200465" y="707700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345320" y="494669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7394736" y="4997727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092701" y="6937026"/>
            <a:ext cx="2458078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7283924" y="735534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7257192" y="734863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283923" y="766120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7282839" y="763666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3" name="Elbow Connector 52"/>
          <p:cNvCxnSpPr>
            <a:stCxn id="43" idx="0"/>
            <a:endCxn id="4" idx="2"/>
          </p:cNvCxnSpPr>
          <p:nvPr/>
        </p:nvCxnSpPr>
        <p:spPr>
          <a:xfrm rot="5400000" flipH="1" flipV="1">
            <a:off x="5639632" y="5803054"/>
            <a:ext cx="1816080" cy="45186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550778" y="6639655"/>
            <a:ext cx="777726" cy="52788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1836727" y="484251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11886143" y="489355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304" y="3080618"/>
            <a:ext cx="3475273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ounded Rectangle 67"/>
          <p:cNvSpPr/>
          <p:nvPr/>
        </p:nvSpPr>
        <p:spPr>
          <a:xfrm>
            <a:off x="5207010" y="7235059"/>
            <a:ext cx="731259" cy="37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ADF</a:t>
            </a:r>
            <a:endParaRPr lang="en-US" sz="1800" dirty="0"/>
          </a:p>
        </p:txBody>
      </p:sp>
      <p:sp>
        <p:nvSpPr>
          <p:cNvPr id="71" name="Rounded Rectangle 70"/>
          <p:cNvSpPr/>
          <p:nvPr/>
        </p:nvSpPr>
        <p:spPr>
          <a:xfrm>
            <a:off x="8589212" y="6913430"/>
            <a:ext cx="978346" cy="37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BPEL</a:t>
            </a:r>
            <a:endParaRPr lang="en-US" sz="1800" dirty="0"/>
          </a:p>
        </p:txBody>
      </p:sp>
      <p:sp>
        <p:nvSpPr>
          <p:cNvPr id="74" name="Right Arrow 73"/>
          <p:cNvSpPr/>
          <p:nvPr/>
        </p:nvSpPr>
        <p:spPr>
          <a:xfrm rot="19907322">
            <a:off x="12925719" y="5067685"/>
            <a:ext cx="1231160" cy="1507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45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 animBg="1"/>
      <p:bldP spid="13" grpId="0" animBg="1"/>
      <p:bldP spid="27" grpId="0" animBg="1"/>
      <p:bldP spid="28" grpId="0"/>
      <p:bldP spid="30" grpId="0" animBg="1"/>
      <p:bldP spid="31" grpId="0"/>
      <p:bldP spid="32" grpId="0" animBg="1"/>
      <p:bldP spid="33" grpId="0"/>
      <p:bldP spid="43" grpId="0" animBg="1"/>
      <p:bldP spid="44" grpId="0" animBg="1"/>
      <p:bldP spid="45" grpId="0"/>
      <p:bldP spid="46" grpId="0" animBg="1"/>
      <p:bldP spid="47" grpId="0"/>
      <p:bldP spid="61" grpId="0" animBg="1"/>
      <p:bldP spid="62" grpId="0"/>
      <p:bldP spid="68" grpId="0" animBg="1"/>
      <p:bldP spid="7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109829" cy="1346288"/>
          </a:xfrm>
        </p:spPr>
        <p:txBody>
          <a:bodyPr/>
          <a:lstStyle/>
          <a:p>
            <a:r>
              <a:rPr lang="nl-NL" dirty="0" smtClean="0"/>
              <a:t>APM &amp; Log Analytics - </a:t>
            </a:r>
            <a:r>
              <a:rPr lang="nl-NL" dirty="0" err="1" smtClean="0"/>
              <a:t>Useful</a:t>
            </a:r>
            <a:r>
              <a:rPr lang="nl-NL" dirty="0" smtClean="0"/>
              <a:t> in </a:t>
            </a:r>
            <a:r>
              <a:rPr lang="nl-NL" dirty="0" err="1" smtClean="0"/>
              <a:t>all</a:t>
            </a:r>
            <a:r>
              <a:rPr lang="nl-NL" dirty="0" smtClean="0"/>
              <a:t> stages of software delivery </a:t>
            </a:r>
            <a:r>
              <a:rPr lang="nl-NL" dirty="0" err="1" smtClean="0"/>
              <a:t>lifecycle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we </a:t>
            </a:r>
            <a:r>
              <a:rPr lang="nl-NL" dirty="0" err="1" smtClean="0"/>
              <a:t>learn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our</a:t>
            </a:r>
            <a:r>
              <a:rPr lang="nl-NL" dirty="0" smtClean="0"/>
              <a:t> users are </a:t>
            </a:r>
            <a:r>
              <a:rPr lang="nl-NL" dirty="0" err="1" smtClean="0"/>
              <a:t>doing</a:t>
            </a:r>
            <a:r>
              <a:rPr lang="nl-NL" dirty="0" smtClean="0"/>
              <a:t>?</a:t>
            </a:r>
          </a:p>
          <a:p>
            <a:pPr lvl="1"/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functionality</a:t>
            </a:r>
            <a:r>
              <a:rPr lang="nl-NL" dirty="0" smtClean="0"/>
              <a:t> is </a:t>
            </a:r>
            <a:r>
              <a:rPr lang="nl-NL" dirty="0" err="1" smtClean="0"/>
              <a:t>being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– </a:t>
            </a:r>
            <a:r>
              <a:rPr lang="nl-NL" dirty="0" err="1" smtClean="0"/>
              <a:t>when</a:t>
            </a:r>
            <a:r>
              <a:rPr lang="nl-NL" dirty="0" smtClean="0"/>
              <a:t>/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/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whom</a:t>
            </a:r>
            <a:endParaRPr lang="nl-NL" dirty="0" smtClean="0"/>
          </a:p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do we get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poor</a:t>
            </a:r>
            <a:r>
              <a:rPr lang="nl-NL" dirty="0" smtClean="0"/>
              <a:t> performance (sub standard)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r>
              <a:rPr lang="nl-NL" dirty="0" smtClean="0"/>
              <a:t> </a:t>
            </a:r>
            <a:r>
              <a:rPr lang="nl-NL" dirty="0" err="1" smtClean="0"/>
              <a:t>our</a:t>
            </a:r>
            <a:r>
              <a:rPr lang="nl-NL" dirty="0" smtClean="0"/>
              <a:t> users run </a:t>
            </a:r>
            <a:r>
              <a:rPr lang="nl-NL" dirty="0" err="1" smtClean="0"/>
              <a:t>into</a:t>
            </a:r>
            <a:r>
              <a:rPr lang="nl-NL" dirty="0" smtClean="0"/>
              <a:t>?</a:t>
            </a:r>
          </a:p>
          <a:p>
            <a:pPr lvl="1"/>
            <a:r>
              <a:rPr lang="nl-NL" dirty="0"/>
              <a:t>D</a:t>
            </a:r>
            <a:r>
              <a:rPr lang="nl-NL" dirty="0" smtClean="0"/>
              <a:t>ashboard </a:t>
            </a:r>
            <a:r>
              <a:rPr lang="nl-NL" dirty="0"/>
              <a:t>&amp; </a:t>
            </a:r>
            <a:r>
              <a:rPr lang="nl-NL" dirty="0" smtClean="0"/>
              <a:t>alerts</a:t>
            </a:r>
          </a:p>
          <a:p>
            <a:r>
              <a:rPr lang="nl-NL" dirty="0" smtClean="0"/>
              <a:t>How </a:t>
            </a:r>
            <a:r>
              <a:rPr lang="nl-NL" dirty="0" err="1" smtClean="0"/>
              <a:t>can</a:t>
            </a:r>
            <a:r>
              <a:rPr lang="nl-NL" dirty="0" smtClean="0"/>
              <a:t> we </a:t>
            </a:r>
            <a:r>
              <a:rPr lang="nl-NL" dirty="0" err="1" smtClean="0"/>
              <a:t>enrich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level </a:t>
            </a:r>
            <a:r>
              <a:rPr lang="nl-NL" dirty="0" err="1" smtClean="0"/>
              <a:t>logging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better</a:t>
            </a:r>
            <a:r>
              <a:rPr lang="nl-NL" dirty="0" smtClean="0"/>
              <a:t> </a:t>
            </a:r>
            <a:r>
              <a:rPr lang="nl-NL" dirty="0" err="1" smtClean="0"/>
              <a:t>understand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analyze</a:t>
            </a:r>
            <a:r>
              <a:rPr lang="nl-NL" dirty="0" smtClean="0"/>
              <a:t> run time </a:t>
            </a:r>
            <a:r>
              <a:rPr lang="nl-NL" dirty="0" err="1" smtClean="0"/>
              <a:t>behavior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instructions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we </a:t>
            </a:r>
            <a:r>
              <a:rPr lang="nl-NL" dirty="0" err="1" smtClean="0"/>
              <a:t>develop</a:t>
            </a:r>
            <a:r>
              <a:rPr lang="nl-NL" dirty="0" smtClean="0"/>
              <a:t> for </a:t>
            </a:r>
            <a:r>
              <a:rPr lang="nl-NL" dirty="0" err="1" smtClean="0"/>
              <a:t>application</a:t>
            </a:r>
            <a:r>
              <a:rPr lang="nl-NL" dirty="0" smtClean="0"/>
              <a:t> administrators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DevOps</a:t>
            </a:r>
            <a:r>
              <a:rPr lang="nl-NL" dirty="0" smtClean="0"/>
              <a:t> team)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investigate</a:t>
            </a:r>
            <a:r>
              <a:rPr lang="nl-NL" dirty="0" smtClean="0"/>
              <a:t> issues?</a:t>
            </a:r>
          </a:p>
          <a:p>
            <a:r>
              <a:rPr lang="nl-NL" dirty="0" smtClean="0"/>
              <a:t>Bonus/Low </a:t>
            </a:r>
            <a:r>
              <a:rPr lang="nl-NL" dirty="0" err="1" smtClean="0"/>
              <a:t>hanging</a:t>
            </a:r>
            <a:r>
              <a:rPr lang="nl-NL" dirty="0" smtClean="0"/>
              <a:t> fruit: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warnings</a:t>
            </a:r>
            <a:r>
              <a:rPr lang="nl-NL" dirty="0" smtClean="0"/>
              <a:t> in </a:t>
            </a:r>
            <a:r>
              <a:rPr lang="nl-NL" dirty="0" err="1" smtClean="0"/>
              <a:t>our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code, </a:t>
            </a:r>
            <a:r>
              <a:rPr lang="nl-NL" dirty="0" err="1" smtClean="0"/>
              <a:t>improve</a:t>
            </a:r>
            <a:r>
              <a:rPr lang="nl-NL" dirty="0" smtClean="0"/>
              <a:t> </a:t>
            </a:r>
            <a:r>
              <a:rPr lang="nl-NL" dirty="0" err="1" smtClean="0"/>
              <a:t>logging</a:t>
            </a:r>
            <a:r>
              <a:rPr lang="nl-NL" dirty="0" smtClean="0"/>
              <a:t>, </a:t>
            </a:r>
            <a:r>
              <a:rPr lang="nl-NL" dirty="0" err="1" smtClean="0"/>
              <a:t>resolve</a:t>
            </a:r>
            <a:r>
              <a:rPr lang="nl-NL" dirty="0" smtClean="0"/>
              <a:t> </a:t>
            </a:r>
            <a:r>
              <a:rPr lang="nl-NL" dirty="0" err="1" smtClean="0"/>
              <a:t>deployment</a:t>
            </a:r>
            <a:r>
              <a:rPr lang="nl-NL" dirty="0" smtClean="0"/>
              <a:t> issues, </a:t>
            </a:r>
            <a:r>
              <a:rPr lang="nl-NL" dirty="0" err="1" smtClean="0"/>
              <a:t>learn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r>
              <a:rPr lang="nl-NL" dirty="0" smtClean="0"/>
              <a:t>, </a:t>
            </a:r>
            <a:r>
              <a:rPr lang="nl-NL" dirty="0" err="1" smtClean="0"/>
              <a:t>learn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WLS </a:t>
            </a:r>
            <a:r>
              <a:rPr lang="nl-NL" dirty="0" err="1" smtClean="0"/>
              <a:t>and</a:t>
            </a:r>
            <a:r>
              <a:rPr lang="nl-NL" dirty="0" smtClean="0"/>
              <a:t> ADF </a:t>
            </a:r>
            <a:r>
              <a:rPr lang="nl-NL" dirty="0" err="1" smtClean="0"/>
              <a:t>behavior</a:t>
            </a:r>
            <a:r>
              <a:rPr lang="nl-NL" dirty="0" smtClean="0"/>
              <a:t> (package </a:t>
            </a:r>
            <a:r>
              <a:rPr lang="nl-NL" dirty="0" err="1" smtClean="0"/>
              <a:t>dbms_pickle</a:t>
            </a:r>
            <a:r>
              <a:rPr lang="nl-NL" dirty="0" smtClean="0"/>
              <a:t>)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13627100" y="5321300"/>
            <a:ext cx="3581400" cy="299720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b="1" dirty="0" err="1" smtClean="0">
                <a:solidFill>
                  <a:schemeClr val="accent6">
                    <a:lumMod val="75000"/>
                  </a:schemeClr>
                </a:solidFill>
              </a:rPr>
              <a:t>DevOps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Learning points, </a:t>
            </a:r>
            <a:r>
              <a:rPr lang="nl-NL" dirty="0" err="1" smtClean="0"/>
              <a:t>Rough</a:t>
            </a:r>
            <a:r>
              <a:rPr lang="nl-NL" dirty="0" smtClean="0"/>
              <a:t> </a:t>
            </a:r>
            <a:r>
              <a:rPr lang="nl-NL" dirty="0" err="1" smtClean="0"/>
              <a:t>edges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Obstacles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842999" cy="572770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It is </a:t>
            </a:r>
            <a:r>
              <a:rPr lang="nl-NL" dirty="0" err="1" smtClean="0"/>
              <a:t>deceptively</a:t>
            </a:r>
            <a:r>
              <a:rPr lang="nl-NL" dirty="0" smtClean="0"/>
              <a:t>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going</a:t>
            </a:r>
            <a:endParaRPr lang="nl-NL" dirty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out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extract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OMC has </a:t>
            </a:r>
            <a:r>
              <a:rPr lang="nl-NL" dirty="0" err="1" smtClean="0"/>
              <a:t>to</a:t>
            </a:r>
            <a:r>
              <a:rPr lang="nl-NL" dirty="0" smtClean="0"/>
              <a:t> offer</a:t>
            </a:r>
          </a:p>
          <a:p>
            <a:r>
              <a:rPr lang="nl-NL" dirty="0" err="1" smtClean="0"/>
              <a:t>Configuring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agents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smooth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straightforward</a:t>
            </a:r>
            <a:endParaRPr lang="nl-NL" dirty="0" smtClean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requires</a:t>
            </a:r>
            <a:r>
              <a:rPr lang="nl-NL" dirty="0" smtClean="0"/>
              <a:t> </a:t>
            </a:r>
            <a:r>
              <a:rPr lang="nl-NL" dirty="0" err="1" smtClean="0"/>
              <a:t>careful</a:t>
            </a:r>
            <a:r>
              <a:rPr lang="nl-NL" dirty="0" smtClean="0"/>
              <a:t> </a:t>
            </a:r>
            <a:r>
              <a:rPr lang="nl-NL" dirty="0" err="1" smtClean="0"/>
              <a:t>investigation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endParaRPr lang="nl-NL" dirty="0" smtClean="0"/>
          </a:p>
          <a:p>
            <a:r>
              <a:rPr lang="nl-NL" dirty="0" smtClean="0"/>
              <a:t>APM:</a:t>
            </a:r>
          </a:p>
          <a:p>
            <a:pPr lvl="1"/>
            <a:r>
              <a:rPr lang="nl-NL" dirty="0"/>
              <a:t>D</a:t>
            </a:r>
            <a:r>
              <a:rPr lang="nl-NL" dirty="0" smtClean="0"/>
              <a:t>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carry</a:t>
            </a:r>
            <a:r>
              <a:rPr lang="nl-NL" dirty="0" smtClean="0"/>
              <a:t> business indicators</a:t>
            </a:r>
          </a:p>
          <a:p>
            <a:pPr lvl="2"/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easy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a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user’s</a:t>
            </a:r>
            <a:r>
              <a:rPr lang="nl-NL" dirty="0" smtClean="0"/>
              <a:t> </a:t>
            </a:r>
            <a:r>
              <a:rPr lang="nl-NL" dirty="0" err="1" smtClean="0"/>
              <a:t>session</a:t>
            </a:r>
            <a:endParaRPr lang="nl-NL" dirty="0" smtClean="0"/>
          </a:p>
          <a:p>
            <a:pPr lvl="1"/>
            <a:r>
              <a:rPr lang="nl-NL" dirty="0" smtClean="0"/>
              <a:t>APM </a:t>
            </a:r>
            <a:r>
              <a:rPr lang="nl-NL" dirty="0" err="1" smtClean="0"/>
              <a:t>and</a:t>
            </a:r>
            <a:r>
              <a:rPr lang="nl-NL" dirty="0" smtClean="0"/>
              <a:t> ADF are </a:t>
            </a:r>
            <a:r>
              <a:rPr lang="nl-NL" dirty="0" err="1" smtClean="0"/>
              <a:t>not</a:t>
            </a:r>
            <a:r>
              <a:rPr lang="nl-NL" dirty="0" smtClean="0"/>
              <a:t> a perfect </a:t>
            </a:r>
            <a:r>
              <a:rPr lang="nl-NL" dirty="0" err="1" smtClean="0"/>
              <a:t>combination</a:t>
            </a:r>
            <a:endParaRPr lang="nl-NL" dirty="0" smtClean="0"/>
          </a:p>
          <a:p>
            <a:pPr lvl="2"/>
            <a:r>
              <a:rPr lang="nl-NL" dirty="0" smtClean="0"/>
              <a:t>APM </a:t>
            </a:r>
            <a:r>
              <a:rPr lang="nl-NL" dirty="0" err="1" smtClean="0"/>
              <a:t>works</a:t>
            </a:r>
            <a:r>
              <a:rPr lang="nl-NL" dirty="0" smtClean="0"/>
              <a:t> best on </a:t>
            </a:r>
            <a:r>
              <a:rPr lang="nl-NL" dirty="0" err="1" smtClean="0"/>
              <a:t>individual</a:t>
            </a:r>
            <a:r>
              <a:rPr lang="nl-NL" dirty="0" smtClean="0"/>
              <a:t> pages </a:t>
            </a:r>
            <a:r>
              <a:rPr lang="nl-NL" dirty="0" err="1" smtClean="0"/>
              <a:t>rather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single/few page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pPr lvl="1"/>
            <a:r>
              <a:rPr lang="nl-NL" dirty="0" smtClean="0"/>
              <a:t>APM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explicitly</a:t>
            </a:r>
            <a:r>
              <a:rPr lang="nl-NL" dirty="0" smtClean="0"/>
              <a:t> support API &amp; Service calls –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focuses</a:t>
            </a:r>
            <a:r>
              <a:rPr lang="nl-NL" dirty="0" smtClean="0"/>
              <a:t> on UI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nl-NL" dirty="0" smtClean="0"/>
              <a:t>APM </a:t>
            </a:r>
            <a:r>
              <a:rPr lang="nl-NL" dirty="0" err="1" smtClean="0"/>
              <a:t>location</a:t>
            </a:r>
            <a:r>
              <a:rPr lang="nl-NL" dirty="0" smtClean="0"/>
              <a:t> map </a:t>
            </a:r>
            <a:r>
              <a:rPr lang="nl-NL" dirty="0" err="1" smtClean="0"/>
              <a:t>could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detailed</a:t>
            </a:r>
            <a:r>
              <a:rPr lang="nl-NL" dirty="0" smtClean="0"/>
              <a:t>: The Netherlands is as </a:t>
            </a:r>
            <a:r>
              <a:rPr lang="nl-NL" dirty="0" err="1" smtClean="0"/>
              <a:t>granular</a:t>
            </a:r>
            <a:r>
              <a:rPr lang="nl-NL" dirty="0" smtClean="0"/>
              <a:t> as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Learning points, </a:t>
            </a:r>
            <a:r>
              <a:rPr lang="nl-NL" dirty="0" err="1" smtClean="0"/>
              <a:t>Rough</a:t>
            </a:r>
            <a:r>
              <a:rPr lang="nl-NL" dirty="0" smtClean="0"/>
              <a:t> </a:t>
            </a:r>
            <a:r>
              <a:rPr lang="nl-NL" dirty="0" err="1" smtClean="0"/>
              <a:t>edges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Obstacles</a:t>
            </a:r>
            <a:r>
              <a:rPr lang="nl-NL" dirty="0" smtClean="0"/>
              <a:t> (2)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842999" cy="5727700"/>
          </a:xfrm>
        </p:spPr>
        <p:txBody>
          <a:bodyPr>
            <a:normAutofit/>
          </a:bodyPr>
          <a:lstStyle/>
          <a:p>
            <a:r>
              <a:rPr lang="nl-NL" dirty="0" smtClean="0"/>
              <a:t>Log Analytics:</a:t>
            </a:r>
          </a:p>
          <a:p>
            <a:pPr lvl="1"/>
            <a:r>
              <a:rPr lang="nl-NL" dirty="0" err="1" smtClean="0"/>
              <a:t>Logging</a:t>
            </a:r>
            <a:r>
              <a:rPr lang="nl-NL" dirty="0" smtClean="0"/>
              <a:t> levels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thresholds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configured</a:t>
            </a:r>
            <a:r>
              <a:rPr lang="nl-NL" dirty="0" smtClean="0"/>
              <a:t> right in platform</a:t>
            </a:r>
          </a:p>
          <a:p>
            <a:pPr lvl="1"/>
            <a:r>
              <a:rPr lang="nl-NL" dirty="0" smtClean="0"/>
              <a:t>Applications </a:t>
            </a:r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meaningful</a:t>
            </a:r>
            <a:r>
              <a:rPr lang="nl-NL" dirty="0" smtClean="0"/>
              <a:t> </a:t>
            </a:r>
            <a:r>
              <a:rPr lang="nl-NL" dirty="0" err="1" smtClean="0"/>
              <a:t>logging</a:t>
            </a:r>
            <a:r>
              <a:rPr lang="nl-NL" dirty="0" smtClean="0"/>
              <a:t> (!)</a:t>
            </a:r>
          </a:p>
          <a:p>
            <a:pPr lvl="1"/>
            <a:r>
              <a:rPr lang="nl-NL" dirty="0" smtClean="0"/>
              <a:t>The link </a:t>
            </a:r>
            <a:r>
              <a:rPr lang="nl-NL" dirty="0" err="1" smtClean="0"/>
              <a:t>from</a:t>
            </a:r>
            <a:r>
              <a:rPr lang="nl-NL" dirty="0" smtClean="0"/>
              <a:t> APM </a:t>
            </a:r>
            <a:r>
              <a:rPr lang="nl-NL" dirty="0" err="1" smtClean="0"/>
              <a:t>to</a:t>
            </a:r>
            <a:r>
              <a:rPr lang="nl-NL" dirty="0" smtClean="0"/>
              <a:t> LA is </a:t>
            </a:r>
            <a:r>
              <a:rPr lang="nl-NL" dirty="0" err="1" smtClean="0"/>
              <a:t>not</a:t>
            </a:r>
            <a:r>
              <a:rPr lang="nl-NL" dirty="0" smtClean="0"/>
              <a:t> perfect (ECID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carried</a:t>
            </a:r>
            <a:r>
              <a:rPr lang="nl-NL" dirty="0" smtClean="0"/>
              <a:t> forward)</a:t>
            </a:r>
          </a:p>
          <a:p>
            <a:pPr lvl="1"/>
            <a:r>
              <a:rPr lang="nl-NL" dirty="0" smtClean="0"/>
              <a:t>Log Analytics </a:t>
            </a:r>
            <a:r>
              <a:rPr lang="nl-NL" dirty="0" err="1" smtClean="0"/>
              <a:t>knows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parse</a:t>
            </a:r>
            <a:r>
              <a:rPr lang="nl-NL" dirty="0" smtClean="0"/>
              <a:t> over 100 log file formats</a:t>
            </a:r>
          </a:p>
          <a:p>
            <a:pPr lvl="1"/>
            <a:r>
              <a:rPr lang="nl-NL" dirty="0" smtClean="0"/>
              <a:t>An API [is |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] </a:t>
            </a:r>
            <a:r>
              <a:rPr lang="nl-NL" dirty="0" err="1" smtClean="0"/>
              <a:t>available</a:t>
            </a:r>
            <a:r>
              <a:rPr lang="nl-NL" dirty="0" smtClean="0"/>
              <a:t> for </a:t>
            </a:r>
            <a:r>
              <a:rPr lang="nl-NL" dirty="0" err="1" smtClean="0"/>
              <a:t>programmatically</a:t>
            </a:r>
            <a:r>
              <a:rPr lang="nl-NL" dirty="0" smtClean="0"/>
              <a:t> </a:t>
            </a:r>
            <a:r>
              <a:rPr lang="nl-NL" dirty="0" err="1" smtClean="0"/>
              <a:t>creating</a:t>
            </a:r>
            <a:r>
              <a:rPr lang="nl-NL" dirty="0" smtClean="0"/>
              <a:t> LA entries</a:t>
            </a:r>
          </a:p>
          <a:p>
            <a:pPr lvl="2"/>
            <a:r>
              <a:rPr lang="nl-NL" dirty="0" err="1" smtClean="0"/>
              <a:t>From</a:t>
            </a:r>
            <a:r>
              <a:rPr lang="nl-NL" dirty="0" smtClean="0"/>
              <a:t> platforms/</a:t>
            </a:r>
            <a:r>
              <a:rPr lang="nl-NL" dirty="0" err="1" smtClean="0"/>
              <a:t>technologies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agents</a:t>
            </a:r>
            <a:r>
              <a:rPr lang="nl-NL" dirty="0" smtClean="0"/>
              <a:t> are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for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48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Situation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Challenge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121399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Complex </a:t>
            </a:r>
            <a:r>
              <a:rPr lang="nl-NL" dirty="0" err="1" smtClean="0"/>
              <a:t>multi</a:t>
            </a:r>
            <a:r>
              <a:rPr lang="nl-NL" dirty="0"/>
              <a:t>-</a:t>
            </a:r>
            <a:r>
              <a:rPr lang="nl-NL" dirty="0" smtClean="0"/>
              <a:t>tier, </a:t>
            </a:r>
            <a:r>
              <a:rPr lang="nl-NL" dirty="0" err="1" smtClean="0"/>
              <a:t>multi</a:t>
            </a:r>
            <a:r>
              <a:rPr lang="nl-NL" dirty="0" smtClean="0"/>
              <a:t>-node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infrastructure</a:t>
            </a:r>
            <a:endParaRPr lang="nl-NL" dirty="0" smtClean="0"/>
          </a:p>
          <a:p>
            <a:pPr lvl="1"/>
            <a:r>
              <a:rPr lang="nl-NL" dirty="0" err="1" smtClean="0"/>
              <a:t>Fusion</a:t>
            </a:r>
            <a:r>
              <a:rPr lang="nl-NL" dirty="0" smtClean="0"/>
              <a:t> Middleware (ADF, BPM, SOA Suite, OSB, </a:t>
            </a:r>
            <a:r>
              <a:rPr lang="nl-NL" dirty="0" err="1" smtClean="0"/>
              <a:t>WebCenter</a:t>
            </a:r>
            <a:r>
              <a:rPr lang="nl-NL" dirty="0" smtClean="0"/>
              <a:t> Content) &amp; Oracle Database</a:t>
            </a:r>
          </a:p>
          <a:p>
            <a:r>
              <a:rPr lang="nl-NL" dirty="0" smtClean="0"/>
              <a:t>System performance below </a:t>
            </a:r>
            <a:r>
              <a:rPr lang="nl-NL" dirty="0" err="1" smtClean="0"/>
              <a:t>expectations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requirements</a:t>
            </a:r>
            <a:endParaRPr lang="nl-NL" dirty="0" smtClean="0"/>
          </a:p>
          <a:p>
            <a:pPr lvl="1"/>
            <a:r>
              <a:rPr lang="nl-NL" dirty="0" smtClean="0"/>
              <a:t>(</a:t>
            </a:r>
            <a:r>
              <a:rPr lang="nl-NL" dirty="0" err="1" smtClean="0"/>
              <a:t>occasionally</a:t>
            </a:r>
            <a:r>
              <a:rPr lang="nl-NL" dirty="0" smtClean="0"/>
              <a:t>) Long response </a:t>
            </a:r>
            <a:r>
              <a:rPr lang="nl-NL" dirty="0" err="1" smtClean="0"/>
              <a:t>times</a:t>
            </a:r>
            <a:endParaRPr lang="nl-NL" dirty="0" smtClean="0"/>
          </a:p>
          <a:p>
            <a:pPr lvl="1"/>
            <a:r>
              <a:rPr lang="nl-NL" dirty="0" err="1" smtClean="0"/>
              <a:t>Errors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exceptions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Degradation</a:t>
            </a:r>
            <a:r>
              <a:rPr lang="nl-NL" dirty="0" smtClean="0"/>
              <a:t> over time</a:t>
            </a:r>
          </a:p>
          <a:p>
            <a:r>
              <a:rPr lang="nl-NL" dirty="0" err="1" smtClean="0"/>
              <a:t>Problems</a:t>
            </a:r>
            <a:r>
              <a:rPr lang="nl-NL" dirty="0" smtClean="0"/>
              <a:t> in monitoring </a:t>
            </a:r>
            <a:r>
              <a:rPr lang="nl-NL" dirty="0" err="1" smtClean="0"/>
              <a:t>and</a:t>
            </a:r>
            <a:r>
              <a:rPr lang="nl-NL" dirty="0" smtClean="0"/>
              <a:t> analysis</a:t>
            </a:r>
          </a:p>
          <a:p>
            <a:pPr lvl="1"/>
            <a:r>
              <a:rPr lang="nl-NL" dirty="0" err="1" smtClean="0"/>
              <a:t>Identify</a:t>
            </a:r>
            <a:r>
              <a:rPr lang="nl-NL" dirty="0" smtClean="0"/>
              <a:t> (</a:t>
            </a:r>
            <a:r>
              <a:rPr lang="nl-NL" dirty="0" err="1" smtClean="0"/>
              <a:t>looming</a:t>
            </a:r>
            <a:r>
              <a:rPr lang="nl-NL" dirty="0" smtClean="0"/>
              <a:t>) </a:t>
            </a:r>
            <a:r>
              <a:rPr lang="nl-NL" dirty="0" err="1" smtClean="0"/>
              <a:t>problems</a:t>
            </a:r>
            <a:endParaRPr lang="nl-NL" dirty="0" smtClean="0"/>
          </a:p>
          <a:p>
            <a:pPr lvl="1"/>
            <a:r>
              <a:rPr lang="nl-NL" dirty="0" err="1" smtClean="0"/>
              <a:t>Analyze</a:t>
            </a:r>
            <a:r>
              <a:rPr lang="nl-NL" dirty="0" smtClean="0"/>
              <a:t> root </a:t>
            </a:r>
            <a:r>
              <a:rPr lang="nl-NL" dirty="0" err="1" smtClean="0"/>
              <a:t>cause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Across</a:t>
            </a:r>
            <a:r>
              <a:rPr lang="nl-NL" dirty="0" smtClean="0"/>
              <a:t> end-</a:t>
            </a:r>
            <a:r>
              <a:rPr lang="nl-NL" dirty="0" err="1" smtClean="0"/>
              <a:t>to</a:t>
            </a:r>
            <a:r>
              <a:rPr lang="nl-NL" dirty="0" smtClean="0"/>
              <a:t>-end, </a:t>
            </a:r>
            <a:r>
              <a:rPr lang="nl-NL" dirty="0" err="1" smtClean="0"/>
              <a:t>multi</a:t>
            </a:r>
            <a:r>
              <a:rPr lang="nl-NL" dirty="0" smtClean="0"/>
              <a:t> tier </a:t>
            </a:r>
            <a:r>
              <a:rPr lang="nl-NL" dirty="0" err="1" smtClean="0"/>
              <a:t>flows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throughout</a:t>
            </a:r>
            <a:r>
              <a:rPr lang="nl-NL" dirty="0" smtClean="0"/>
              <a:t> stack (</a:t>
            </a:r>
            <a:r>
              <a:rPr lang="nl-NL" dirty="0" err="1" smtClean="0"/>
              <a:t>application</a:t>
            </a:r>
            <a:r>
              <a:rPr lang="nl-NL" dirty="0" smtClean="0"/>
              <a:t>, platform, </a:t>
            </a:r>
            <a:r>
              <a:rPr lang="nl-NL" dirty="0" err="1" smtClean="0"/>
              <a:t>infrastructure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Compelling</a:t>
            </a:r>
            <a:r>
              <a:rPr lang="nl-NL" dirty="0" smtClean="0"/>
              <a:t> story – </a:t>
            </a:r>
            <a:r>
              <a:rPr lang="nl-NL" dirty="0" err="1" smtClean="0"/>
              <a:t>intuitive</a:t>
            </a:r>
            <a:r>
              <a:rPr lang="nl-NL" dirty="0" smtClean="0"/>
              <a:t>, </a:t>
            </a:r>
            <a:r>
              <a:rPr lang="nl-NL" dirty="0" err="1" smtClean="0"/>
              <a:t>clear</a:t>
            </a:r>
            <a:r>
              <a:rPr lang="nl-NL" dirty="0" smtClean="0"/>
              <a:t> [business] </a:t>
            </a:r>
            <a:r>
              <a:rPr lang="nl-NL" dirty="0" err="1" smtClean="0"/>
              <a:t>value</a:t>
            </a:r>
            <a:endParaRPr lang="nl-NL" dirty="0" smtClean="0"/>
          </a:p>
          <a:p>
            <a:r>
              <a:rPr lang="nl-NL" dirty="0" smtClean="0"/>
              <a:t>Easy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started</a:t>
            </a:r>
            <a:endParaRPr lang="nl-NL" dirty="0" smtClean="0"/>
          </a:p>
          <a:p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technology</a:t>
            </a:r>
            <a:r>
              <a:rPr lang="nl-NL" dirty="0" smtClean="0"/>
              <a:t> stacks, on 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nl-NL" dirty="0" smtClean="0"/>
          </a:p>
          <a:p>
            <a:r>
              <a:rPr lang="nl-NL" dirty="0" err="1" smtClean="0"/>
              <a:t>Enables</a:t>
            </a:r>
            <a:r>
              <a:rPr lang="nl-NL" dirty="0" smtClean="0"/>
              <a:t> </a:t>
            </a:r>
            <a:r>
              <a:rPr lang="nl-NL" dirty="0" err="1" smtClean="0"/>
              <a:t>operational</a:t>
            </a:r>
            <a:r>
              <a:rPr lang="nl-NL" dirty="0" smtClean="0"/>
              <a:t> management – at </a:t>
            </a:r>
            <a:r>
              <a:rPr lang="nl-NL" dirty="0" err="1" smtClean="0"/>
              <a:t>various</a:t>
            </a:r>
            <a:r>
              <a:rPr lang="nl-NL" dirty="0" smtClean="0"/>
              <a:t> levels</a:t>
            </a:r>
          </a:p>
          <a:p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facilitates</a:t>
            </a:r>
            <a:r>
              <a:rPr lang="nl-NL" dirty="0" smtClean="0"/>
              <a:t> [end </a:t>
            </a:r>
            <a:r>
              <a:rPr lang="nl-NL" dirty="0" err="1" smtClean="0"/>
              <a:t>to</a:t>
            </a:r>
            <a:r>
              <a:rPr lang="nl-NL" dirty="0" smtClean="0"/>
              <a:t> end] development</a:t>
            </a:r>
          </a:p>
          <a:p>
            <a:pPr lvl="1"/>
            <a:r>
              <a:rPr lang="nl-NL" dirty="0" err="1" smtClean="0"/>
              <a:t>Teaches</a:t>
            </a:r>
            <a:r>
              <a:rPr lang="nl-NL" dirty="0" smtClean="0"/>
              <a:t> </a:t>
            </a:r>
            <a:r>
              <a:rPr lang="nl-NL" dirty="0" err="1" smtClean="0"/>
              <a:t>developers</a:t>
            </a:r>
            <a:r>
              <a:rPr lang="nl-NL" dirty="0" smtClean="0"/>
              <a:t>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useful</a:t>
            </a:r>
            <a:r>
              <a:rPr lang="nl-NL" dirty="0" smtClean="0"/>
              <a:t> </a:t>
            </a:r>
            <a:r>
              <a:rPr lang="nl-NL" dirty="0" err="1" smtClean="0"/>
              <a:t>good</a:t>
            </a:r>
            <a:r>
              <a:rPr lang="nl-NL" dirty="0" smtClean="0"/>
              <a:t> </a:t>
            </a:r>
            <a:r>
              <a:rPr lang="nl-NL" dirty="0" err="1" smtClean="0"/>
              <a:t>logging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endParaRPr lang="nl-NL" dirty="0" smtClean="0"/>
          </a:p>
          <a:p>
            <a:pPr lvl="1"/>
            <a:r>
              <a:rPr lang="nl-NL" dirty="0" err="1" smtClean="0"/>
              <a:t>Helps</a:t>
            </a:r>
            <a:r>
              <a:rPr lang="nl-NL" dirty="0" smtClean="0"/>
              <a:t> spot issues in platform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applications</a:t>
            </a:r>
            <a:r>
              <a:rPr lang="nl-NL" dirty="0" smtClean="0"/>
              <a:t> </a:t>
            </a:r>
            <a:r>
              <a:rPr lang="nl-NL" dirty="0" err="1" smtClean="0"/>
              <a:t>early</a:t>
            </a:r>
            <a:r>
              <a:rPr lang="nl-NL" dirty="0" smtClean="0"/>
              <a:t> on </a:t>
            </a:r>
          </a:p>
          <a:p>
            <a:r>
              <a:rPr lang="nl-NL" dirty="0" smtClean="0"/>
              <a:t>Great first </a:t>
            </a:r>
            <a:r>
              <a:rPr lang="nl-NL" dirty="0" err="1" smtClean="0"/>
              <a:t>cloud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embrace</a:t>
            </a:r>
            <a:r>
              <a:rPr lang="nl-NL" dirty="0" smtClean="0"/>
              <a:t> - for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organization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6" b="27714"/>
          <a:stretch/>
        </p:blipFill>
        <p:spPr bwMode="auto">
          <a:xfrm>
            <a:off x="11726864" y="103979"/>
            <a:ext cx="5613399" cy="483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71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465916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6315348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2" y="7251451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7771" y="843460"/>
            <a:ext cx="13835170" cy="1346288"/>
          </a:xfrm>
        </p:spPr>
        <p:txBody>
          <a:bodyPr/>
          <a:lstStyle/>
          <a:p>
            <a:r>
              <a:rPr lang="nl-NL" dirty="0" err="1" smtClean="0"/>
              <a:t>Simplified</a:t>
            </a:r>
            <a:r>
              <a:rPr lang="nl-NL" dirty="0" smtClean="0"/>
              <a:t> view of </a:t>
            </a:r>
            <a:r>
              <a:rPr lang="nl-NL" dirty="0" err="1" smtClean="0"/>
              <a:t>application</a:t>
            </a:r>
            <a:r>
              <a:rPr lang="nl-NL" dirty="0" smtClean="0"/>
              <a:t> landscape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3507" y="2930984"/>
            <a:ext cx="16039743" cy="0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886629" y="27261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smtClean="0"/>
              <a:t>Claim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3481130" y="2726161"/>
            <a:ext cx="2731053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Order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6621841" y="2726161"/>
            <a:ext cx="2048290" cy="61446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Complain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9079790" y="27261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Review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810843" y="27261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Governance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82124" y="6033672"/>
            <a:ext cx="5859033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SOA/BPM Suite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884954" y="4876800"/>
            <a:ext cx="4711067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Service Bus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86629" y="4159920"/>
            <a:ext cx="4711067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WebCenter</a:t>
            </a:r>
            <a:r>
              <a:rPr lang="nl-NL" dirty="0"/>
              <a:t> </a:t>
            </a:r>
            <a:r>
              <a:rPr lang="nl-NL" dirty="0" smtClean="0"/>
              <a:t>Portal &amp; ADF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5382" y="7641907"/>
            <a:ext cx="8664729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WebLogic</a:t>
            </a:r>
            <a:r>
              <a:rPr lang="nl-NL" dirty="0"/>
              <a:t>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258981" y="8870844"/>
            <a:ext cx="8664729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Database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96287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42498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88708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34919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81130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027341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50437" y="5184034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BPM/ACM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4810879" y="3814232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Input -Scan &amp; </a:t>
            </a:r>
            <a:r>
              <a:rPr lang="nl-NL" dirty="0" err="1" smtClean="0"/>
              <a:t>indexing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4219479" y="7181056"/>
            <a:ext cx="2780366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Output </a:t>
            </a:r>
            <a:br>
              <a:rPr lang="nl-NL" dirty="0"/>
            </a:br>
            <a:r>
              <a:rPr lang="nl-NL" sz="1900" dirty="0" err="1" smtClean="0"/>
              <a:t>create</a:t>
            </a:r>
            <a:r>
              <a:rPr lang="nl-NL" sz="1900" dirty="0" smtClean="0"/>
              <a:t> document</a:t>
            </a:r>
            <a:r>
              <a:rPr lang="nl-NL" sz="1900" dirty="0"/>
              <a:t>, print, </a:t>
            </a:r>
            <a:r>
              <a:rPr lang="nl-NL" sz="1900" dirty="0" err="1" smtClean="0"/>
              <a:t>send</a:t>
            </a:r>
            <a:endParaRPr lang="en-US" sz="1900" dirty="0"/>
          </a:p>
        </p:txBody>
      </p:sp>
      <p:sp>
        <p:nvSpPr>
          <p:cNvPr id="25" name="Rectangle 24"/>
          <p:cNvSpPr/>
          <p:nvPr/>
        </p:nvSpPr>
        <p:spPr>
          <a:xfrm>
            <a:off x="10240487" y="6208148"/>
            <a:ext cx="3742466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Document Generator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4810879" y="5523493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Archive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05552" y="7283467"/>
            <a:ext cx="2041924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IAM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121192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7402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213613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759824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22084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768294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314505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860716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406926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953137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371474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0917685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1463896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2010106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964877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511088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057299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603509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149720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0695931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42974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975952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2216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06837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614584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160795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794820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4103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88724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433452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97966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2587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81800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28011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774221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112505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658715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204926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4812941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5359151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5905362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5185309" y="36606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5731519" y="36606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6277730" y="36606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1846584" y="3336014"/>
            <a:ext cx="6965556" cy="5235846"/>
          </a:xfrm>
          <a:custGeom>
            <a:avLst/>
            <a:gdLst>
              <a:gd name="connsiteX0" fmla="*/ 75817 w 3673130"/>
              <a:gd name="connsiteY0" fmla="*/ 0 h 3681454"/>
              <a:gd name="connsiteX1" fmla="*/ 107622 w 3673130"/>
              <a:gd name="connsiteY1" fmla="*/ 373711 h 3681454"/>
              <a:gd name="connsiteX2" fmla="*/ 226892 w 3673130"/>
              <a:gd name="connsiteY2" fmla="*/ 962108 h 3681454"/>
              <a:gd name="connsiteX3" fmla="*/ 1793299 w 3673130"/>
              <a:gd name="connsiteY3" fmla="*/ 1121134 h 3681454"/>
              <a:gd name="connsiteX4" fmla="*/ 1650175 w 3673130"/>
              <a:gd name="connsiteY4" fmla="*/ 1470991 h 3681454"/>
              <a:gd name="connsiteX5" fmla="*/ 783483 w 3673130"/>
              <a:gd name="connsiteY5" fmla="*/ 1582309 h 3681454"/>
              <a:gd name="connsiteX6" fmla="*/ 886850 w 3673130"/>
              <a:gd name="connsiteY6" fmla="*/ 2019631 h 3681454"/>
              <a:gd name="connsiteX7" fmla="*/ 131476 w 3673130"/>
              <a:gd name="connsiteY7" fmla="*/ 2456953 h 3681454"/>
              <a:gd name="connsiteX8" fmla="*/ 187135 w 3673130"/>
              <a:gd name="connsiteY8" fmla="*/ 2703443 h 3681454"/>
              <a:gd name="connsiteX9" fmla="*/ 1960276 w 3673130"/>
              <a:gd name="connsiteY9" fmla="*/ 2639833 h 3681454"/>
              <a:gd name="connsiteX10" fmla="*/ 3351755 w 3673130"/>
              <a:gd name="connsiteY10" fmla="*/ 2663687 h 3681454"/>
              <a:gd name="connsiteX11" fmla="*/ 3669807 w 3673130"/>
              <a:gd name="connsiteY11" fmla="*/ 3029447 h 3681454"/>
              <a:gd name="connsiteX12" fmla="*/ 3526683 w 3673130"/>
              <a:gd name="connsiteY12" fmla="*/ 3681454 h 368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73130" h="3681454">
                <a:moveTo>
                  <a:pt x="75817" y="0"/>
                </a:moveTo>
                <a:cubicBezTo>
                  <a:pt x="79130" y="106680"/>
                  <a:pt x="82443" y="213360"/>
                  <a:pt x="107622" y="373711"/>
                </a:cubicBezTo>
                <a:cubicBezTo>
                  <a:pt x="132801" y="534062"/>
                  <a:pt x="-54054" y="837538"/>
                  <a:pt x="226892" y="962108"/>
                </a:cubicBezTo>
                <a:cubicBezTo>
                  <a:pt x="507838" y="1086678"/>
                  <a:pt x="1556085" y="1036320"/>
                  <a:pt x="1793299" y="1121134"/>
                </a:cubicBezTo>
                <a:cubicBezTo>
                  <a:pt x="2030513" y="1205948"/>
                  <a:pt x="1818478" y="1394129"/>
                  <a:pt x="1650175" y="1470991"/>
                </a:cubicBezTo>
                <a:cubicBezTo>
                  <a:pt x="1481872" y="1547853"/>
                  <a:pt x="910704" y="1490869"/>
                  <a:pt x="783483" y="1582309"/>
                </a:cubicBezTo>
                <a:cubicBezTo>
                  <a:pt x="656262" y="1673749"/>
                  <a:pt x="995518" y="1873857"/>
                  <a:pt x="886850" y="2019631"/>
                </a:cubicBezTo>
                <a:cubicBezTo>
                  <a:pt x="778182" y="2165405"/>
                  <a:pt x="248095" y="2342985"/>
                  <a:pt x="131476" y="2456953"/>
                </a:cubicBezTo>
                <a:cubicBezTo>
                  <a:pt x="14857" y="2570921"/>
                  <a:pt x="-117665" y="2672963"/>
                  <a:pt x="187135" y="2703443"/>
                </a:cubicBezTo>
                <a:cubicBezTo>
                  <a:pt x="491935" y="2733923"/>
                  <a:pt x="1960276" y="2639833"/>
                  <a:pt x="1960276" y="2639833"/>
                </a:cubicBezTo>
                <a:cubicBezTo>
                  <a:pt x="2487713" y="2633207"/>
                  <a:pt x="3066833" y="2598751"/>
                  <a:pt x="3351755" y="2663687"/>
                </a:cubicBezTo>
                <a:cubicBezTo>
                  <a:pt x="3636677" y="2728623"/>
                  <a:pt x="3640652" y="2859819"/>
                  <a:pt x="3669807" y="3029447"/>
                </a:cubicBezTo>
                <a:cubicBezTo>
                  <a:pt x="3698962" y="3199075"/>
                  <a:pt x="3526683" y="3681454"/>
                  <a:pt x="3526683" y="3681454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6781800" y="4876801"/>
            <a:ext cx="7696200" cy="2806700"/>
          </a:xfrm>
          <a:custGeom>
            <a:avLst/>
            <a:gdLst>
              <a:gd name="connsiteX0" fmla="*/ 0 w 7696200"/>
              <a:gd name="connsiteY0" fmla="*/ 1258383 h 2553783"/>
              <a:gd name="connsiteX1" fmla="*/ 571500 w 7696200"/>
              <a:gd name="connsiteY1" fmla="*/ 128083 h 2553783"/>
              <a:gd name="connsiteX2" fmla="*/ 1625600 w 7696200"/>
              <a:gd name="connsiteY2" fmla="*/ 115383 h 2553783"/>
              <a:gd name="connsiteX3" fmla="*/ 2438400 w 7696200"/>
              <a:gd name="connsiteY3" fmla="*/ 928183 h 2553783"/>
              <a:gd name="connsiteX4" fmla="*/ 3086100 w 7696200"/>
              <a:gd name="connsiteY4" fmla="*/ 597983 h 2553783"/>
              <a:gd name="connsiteX5" fmla="*/ 3822700 w 7696200"/>
              <a:gd name="connsiteY5" fmla="*/ 775783 h 2553783"/>
              <a:gd name="connsiteX6" fmla="*/ 4025900 w 7696200"/>
              <a:gd name="connsiteY6" fmla="*/ 1499683 h 2553783"/>
              <a:gd name="connsiteX7" fmla="*/ 7696200 w 7696200"/>
              <a:gd name="connsiteY7" fmla="*/ 2553783 h 2553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6200" h="2553783">
                <a:moveTo>
                  <a:pt x="0" y="1258383"/>
                </a:moveTo>
                <a:cubicBezTo>
                  <a:pt x="150283" y="788483"/>
                  <a:pt x="300567" y="318583"/>
                  <a:pt x="571500" y="128083"/>
                </a:cubicBezTo>
                <a:cubicBezTo>
                  <a:pt x="842433" y="-62417"/>
                  <a:pt x="1314450" y="-17967"/>
                  <a:pt x="1625600" y="115383"/>
                </a:cubicBezTo>
                <a:cubicBezTo>
                  <a:pt x="1936750" y="248733"/>
                  <a:pt x="2194983" y="847750"/>
                  <a:pt x="2438400" y="928183"/>
                </a:cubicBezTo>
                <a:cubicBezTo>
                  <a:pt x="2681817" y="1008616"/>
                  <a:pt x="2855383" y="623383"/>
                  <a:pt x="3086100" y="597983"/>
                </a:cubicBezTo>
                <a:cubicBezTo>
                  <a:pt x="3316817" y="572583"/>
                  <a:pt x="3666067" y="625500"/>
                  <a:pt x="3822700" y="775783"/>
                </a:cubicBezTo>
                <a:cubicBezTo>
                  <a:pt x="3979333" y="926066"/>
                  <a:pt x="3380317" y="1203350"/>
                  <a:pt x="4025900" y="1499683"/>
                </a:cubicBezTo>
                <a:cubicBezTo>
                  <a:pt x="4671483" y="1796016"/>
                  <a:pt x="6183841" y="2174899"/>
                  <a:pt x="7696200" y="2553783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10629900" y="5503645"/>
            <a:ext cx="4241800" cy="915320"/>
          </a:xfrm>
          <a:custGeom>
            <a:avLst/>
            <a:gdLst>
              <a:gd name="connsiteX0" fmla="*/ 0 w 4318000"/>
              <a:gd name="connsiteY0" fmla="*/ 909855 h 915320"/>
              <a:gd name="connsiteX1" fmla="*/ 3543300 w 4318000"/>
              <a:gd name="connsiteY1" fmla="*/ 782855 h 915320"/>
              <a:gd name="connsiteX2" fmla="*/ 3594100 w 4318000"/>
              <a:gd name="connsiteY2" fmla="*/ 20855 h 915320"/>
              <a:gd name="connsiteX3" fmla="*/ 4318000 w 4318000"/>
              <a:gd name="connsiteY3" fmla="*/ 198655 h 91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915320">
                <a:moveTo>
                  <a:pt x="0" y="909855"/>
                </a:moveTo>
                <a:cubicBezTo>
                  <a:pt x="1472141" y="920438"/>
                  <a:pt x="2944283" y="931022"/>
                  <a:pt x="3543300" y="782855"/>
                </a:cubicBezTo>
                <a:cubicBezTo>
                  <a:pt x="4142317" y="634688"/>
                  <a:pt x="3464983" y="118222"/>
                  <a:pt x="3594100" y="20855"/>
                </a:cubicBezTo>
                <a:cubicBezTo>
                  <a:pt x="3723217" y="-76512"/>
                  <a:pt x="4318000" y="198655"/>
                  <a:pt x="4318000" y="198655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rot="327514">
            <a:off x="7162800" y="5478244"/>
            <a:ext cx="3076980" cy="3132355"/>
          </a:xfrm>
          <a:custGeom>
            <a:avLst/>
            <a:gdLst>
              <a:gd name="connsiteX0" fmla="*/ 0 w 3076980"/>
              <a:gd name="connsiteY0" fmla="*/ 1501408 h 3596908"/>
              <a:gd name="connsiteX1" fmla="*/ 1282700 w 3076980"/>
              <a:gd name="connsiteY1" fmla="*/ 2808 h 3596908"/>
              <a:gd name="connsiteX2" fmla="*/ 2108200 w 3076980"/>
              <a:gd name="connsiteY2" fmla="*/ 1158508 h 3596908"/>
              <a:gd name="connsiteX3" fmla="*/ 2095500 w 3076980"/>
              <a:gd name="connsiteY3" fmla="*/ 2301508 h 3596908"/>
              <a:gd name="connsiteX4" fmla="*/ 2552700 w 3076980"/>
              <a:gd name="connsiteY4" fmla="*/ 3190508 h 3596908"/>
              <a:gd name="connsiteX5" fmla="*/ 3022600 w 3076980"/>
              <a:gd name="connsiteY5" fmla="*/ 3381008 h 3596908"/>
              <a:gd name="connsiteX6" fmla="*/ 3048000 w 3076980"/>
              <a:gd name="connsiteY6" fmla="*/ 3596908 h 35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980" h="3596908">
                <a:moveTo>
                  <a:pt x="0" y="1501408"/>
                </a:moveTo>
                <a:cubicBezTo>
                  <a:pt x="465666" y="780683"/>
                  <a:pt x="931333" y="59958"/>
                  <a:pt x="1282700" y="2808"/>
                </a:cubicBezTo>
                <a:cubicBezTo>
                  <a:pt x="1634067" y="-54342"/>
                  <a:pt x="1972733" y="775391"/>
                  <a:pt x="2108200" y="1158508"/>
                </a:cubicBezTo>
                <a:cubicBezTo>
                  <a:pt x="2243667" y="1541625"/>
                  <a:pt x="2021417" y="1962841"/>
                  <a:pt x="2095500" y="2301508"/>
                </a:cubicBezTo>
                <a:cubicBezTo>
                  <a:pt x="2169583" y="2640175"/>
                  <a:pt x="2398183" y="3010591"/>
                  <a:pt x="2552700" y="3190508"/>
                </a:cubicBezTo>
                <a:cubicBezTo>
                  <a:pt x="2707217" y="3370425"/>
                  <a:pt x="2940050" y="3313275"/>
                  <a:pt x="3022600" y="3381008"/>
                </a:cubicBezTo>
                <a:cubicBezTo>
                  <a:pt x="3105150" y="3448741"/>
                  <a:pt x="3076575" y="3522824"/>
                  <a:pt x="3048000" y="3596908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8079866" y="2332334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API</a:t>
            </a:r>
            <a:endParaRPr lang="en-US" dirty="0" err="1" smtClean="0"/>
          </a:p>
        </p:txBody>
      </p:sp>
      <p:sp>
        <p:nvSpPr>
          <p:cNvPr id="77" name="TextBox 76"/>
          <p:cNvSpPr txBox="1"/>
          <p:nvPr/>
        </p:nvSpPr>
        <p:spPr>
          <a:xfrm>
            <a:off x="2813624" y="23472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UI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2024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Questions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369799" cy="6210299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Insight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i="1" dirty="0" err="1"/>
              <a:t>u</a:t>
            </a:r>
            <a:r>
              <a:rPr lang="nl-NL" i="1" dirty="0" err="1" smtClean="0"/>
              <a:t>sage</a:t>
            </a:r>
            <a:r>
              <a:rPr lang="nl-NL" dirty="0" smtClean="0"/>
              <a:t> of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Who</a:t>
            </a:r>
            <a:r>
              <a:rPr lang="nl-NL" dirty="0" smtClean="0"/>
              <a:t>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r>
              <a:rPr lang="nl-NL" dirty="0" smtClean="0"/>
              <a:t> at </a:t>
            </a:r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Insight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i="1" dirty="0" smtClean="0"/>
              <a:t>non-</a:t>
            </a:r>
            <a:r>
              <a:rPr lang="nl-NL" i="1" dirty="0" err="1" smtClean="0"/>
              <a:t>functional</a:t>
            </a:r>
            <a:r>
              <a:rPr lang="nl-NL" i="1" dirty="0" smtClean="0"/>
              <a:t> user </a:t>
            </a:r>
            <a:r>
              <a:rPr lang="nl-NL" i="1" dirty="0" err="1" smtClean="0"/>
              <a:t>experience</a:t>
            </a:r>
            <a:endParaRPr lang="nl-NL" i="1" dirty="0" smtClean="0"/>
          </a:p>
          <a:p>
            <a:pPr lvl="1"/>
            <a:r>
              <a:rPr lang="nl-NL" dirty="0" err="1" smtClean="0"/>
              <a:t>Which</a:t>
            </a:r>
            <a:r>
              <a:rPr lang="nl-NL" dirty="0" smtClean="0"/>
              <a:t> users of </a:t>
            </a:r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r>
              <a:rPr lang="nl-NL" dirty="0" smtClean="0"/>
              <a:t> at </a:t>
            </a:r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experience</a:t>
            </a:r>
            <a:r>
              <a:rPr lang="nl-NL" dirty="0" smtClean="0"/>
              <a:t> long response </a:t>
            </a:r>
            <a:r>
              <a:rPr lang="nl-NL" dirty="0" err="1" smtClean="0"/>
              <a:t>times</a:t>
            </a:r>
            <a:r>
              <a:rPr lang="nl-NL" dirty="0" smtClean="0"/>
              <a:t>?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users of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 at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experience</a:t>
            </a:r>
            <a:r>
              <a:rPr lang="nl-NL" dirty="0" smtClean="0"/>
              <a:t> </a:t>
            </a:r>
            <a:r>
              <a:rPr lang="nl-NL" dirty="0" err="1" smtClean="0"/>
              <a:t>instability</a:t>
            </a:r>
            <a:r>
              <a:rPr lang="nl-NL" dirty="0" smtClean="0"/>
              <a:t> (</a:t>
            </a:r>
            <a:r>
              <a:rPr lang="nl-NL" dirty="0" err="1" smtClean="0"/>
              <a:t>errors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exceptions</a:t>
            </a:r>
            <a:r>
              <a:rPr lang="nl-NL" dirty="0" smtClean="0"/>
              <a:t>)?</a:t>
            </a:r>
          </a:p>
          <a:p>
            <a:r>
              <a:rPr lang="nl-NL" dirty="0" err="1" smtClean="0"/>
              <a:t>Insight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bottlenecks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multi</a:t>
            </a:r>
            <a:r>
              <a:rPr lang="nl-NL" dirty="0" smtClean="0"/>
              <a:t>-tier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infrastructure</a:t>
            </a:r>
            <a:endParaRPr lang="nl-NL" dirty="0" smtClean="0"/>
          </a:p>
          <a:p>
            <a:pPr lvl="1"/>
            <a:r>
              <a:rPr lang="nl-NL" dirty="0" err="1" smtClean="0"/>
              <a:t>Which</a:t>
            </a:r>
            <a:r>
              <a:rPr lang="nl-NL" dirty="0" smtClean="0"/>
              <a:t> steps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underlying</a:t>
            </a:r>
            <a:r>
              <a:rPr lang="nl-NL" dirty="0" smtClean="0"/>
              <a:t> flow or end-</a:t>
            </a:r>
            <a:r>
              <a:rPr lang="nl-NL" dirty="0" err="1" smtClean="0"/>
              <a:t>to</a:t>
            </a:r>
            <a:r>
              <a:rPr lang="nl-NL" dirty="0" smtClean="0"/>
              <a:t>-end chain in </a:t>
            </a:r>
            <a:r>
              <a:rPr lang="nl-NL" dirty="0" err="1" smtClean="0"/>
              <a:t>underperforming</a:t>
            </a:r>
            <a:r>
              <a:rPr lang="nl-NL" dirty="0" smtClean="0"/>
              <a:t> user </a:t>
            </a:r>
            <a:r>
              <a:rPr lang="nl-NL" dirty="0" err="1" smtClean="0"/>
              <a:t>experiences</a:t>
            </a:r>
            <a:r>
              <a:rPr lang="nl-NL" dirty="0" smtClean="0"/>
              <a:t> </a:t>
            </a:r>
            <a:r>
              <a:rPr lang="nl-NL" dirty="0" err="1" smtClean="0"/>
              <a:t>cause</a:t>
            </a:r>
            <a:r>
              <a:rPr lang="nl-NL" dirty="0" smtClean="0"/>
              <a:t> long </a:t>
            </a:r>
            <a:r>
              <a:rPr lang="nl-NL" dirty="0" err="1" smtClean="0"/>
              <a:t>waits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</a:t>
            </a:r>
            <a:r>
              <a:rPr lang="nl-NL" dirty="0" err="1" smtClean="0"/>
              <a:t>exceptions</a:t>
            </a:r>
            <a:r>
              <a:rPr lang="nl-NL" dirty="0" smtClean="0"/>
              <a:t>? </a:t>
            </a:r>
          </a:p>
          <a:p>
            <a:r>
              <a:rPr lang="nl-NL" dirty="0" smtClean="0"/>
              <a:t>Root </a:t>
            </a:r>
            <a:r>
              <a:rPr lang="nl-NL" dirty="0" err="1" smtClean="0"/>
              <a:t>Cause</a:t>
            </a:r>
            <a:r>
              <a:rPr lang="nl-NL" dirty="0" smtClean="0"/>
              <a:t> Analysis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drill</a:t>
            </a:r>
            <a:r>
              <a:rPr lang="nl-NL" dirty="0" smtClean="0"/>
              <a:t> down</a:t>
            </a:r>
          </a:p>
          <a:p>
            <a:pPr lvl="1"/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underlying</a:t>
            </a:r>
            <a:r>
              <a:rPr lang="nl-NL" dirty="0" smtClean="0"/>
              <a:t> </a:t>
            </a:r>
            <a:r>
              <a:rPr lang="nl-NL" dirty="0" err="1" smtClean="0"/>
              <a:t>cause</a:t>
            </a:r>
            <a:r>
              <a:rPr lang="nl-NL" dirty="0" smtClean="0"/>
              <a:t> – </a:t>
            </a:r>
            <a:r>
              <a:rPr lang="nl-NL" dirty="0" err="1" smtClean="0"/>
              <a:t>application</a:t>
            </a:r>
            <a:r>
              <a:rPr lang="nl-NL" dirty="0" smtClean="0"/>
              <a:t>, platform, </a:t>
            </a:r>
            <a:r>
              <a:rPr lang="nl-NL" dirty="0" err="1" smtClean="0"/>
              <a:t>infrastructure</a:t>
            </a:r>
            <a:r>
              <a:rPr lang="nl-NL" dirty="0" smtClean="0"/>
              <a:t> – of </a:t>
            </a:r>
            <a:r>
              <a:rPr lang="nl-NL" dirty="0" err="1" smtClean="0"/>
              <a:t>the</a:t>
            </a:r>
            <a:r>
              <a:rPr lang="nl-NL" dirty="0" smtClean="0"/>
              <a:t> bottleneck </a:t>
            </a:r>
            <a:r>
              <a:rPr lang="nl-NL" dirty="0" err="1" smtClean="0"/>
              <a:t>behavior</a:t>
            </a:r>
            <a:r>
              <a:rPr lang="nl-NL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2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Practical Approach in pilot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407899" cy="6705599"/>
          </a:xfrm>
        </p:spPr>
        <p:txBody>
          <a:bodyPr/>
          <a:lstStyle/>
          <a:p>
            <a:r>
              <a:rPr lang="nl-NL" dirty="0" smtClean="0"/>
              <a:t>Trial access </a:t>
            </a:r>
            <a:r>
              <a:rPr lang="nl-NL" dirty="0" err="1" smtClean="0"/>
              <a:t>to</a:t>
            </a:r>
            <a:r>
              <a:rPr lang="nl-NL" dirty="0" smtClean="0"/>
              <a:t> OMC</a:t>
            </a:r>
          </a:p>
          <a:p>
            <a:pPr lvl="1"/>
            <a:r>
              <a:rPr lang="nl-NL" dirty="0" smtClean="0"/>
              <a:t>Focus on Application Performance Monitoring </a:t>
            </a:r>
            <a:r>
              <a:rPr lang="nl-NL" dirty="0" err="1" smtClean="0"/>
              <a:t>and</a:t>
            </a:r>
            <a:r>
              <a:rPr lang="nl-NL" dirty="0" smtClean="0"/>
              <a:t> Log Analytics</a:t>
            </a:r>
          </a:p>
          <a:p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Agents</a:t>
            </a:r>
            <a:r>
              <a:rPr lang="nl-NL" dirty="0" smtClean="0"/>
              <a:t> (APM </a:t>
            </a:r>
            <a:r>
              <a:rPr lang="nl-NL" dirty="0" err="1" smtClean="0"/>
              <a:t>and</a:t>
            </a:r>
            <a:r>
              <a:rPr lang="nl-NL" dirty="0" smtClean="0"/>
              <a:t> Log Analytics) on </a:t>
            </a:r>
            <a:r>
              <a:rPr lang="nl-NL" dirty="0" err="1" smtClean="0"/>
              <a:t>WebLogic</a:t>
            </a:r>
            <a:r>
              <a:rPr lang="nl-NL" dirty="0" smtClean="0"/>
              <a:t> Servers </a:t>
            </a:r>
            <a:r>
              <a:rPr lang="nl-NL" dirty="0" err="1" smtClean="0"/>
              <a:t>and</a:t>
            </a:r>
            <a:r>
              <a:rPr lang="nl-NL" dirty="0" smtClean="0"/>
              <a:t> Database Server</a:t>
            </a:r>
          </a:p>
          <a:p>
            <a:pPr lvl="1"/>
            <a:r>
              <a:rPr lang="nl-NL" dirty="0" smtClean="0"/>
              <a:t>Small software download,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, WLS domain </a:t>
            </a:r>
            <a:r>
              <a:rPr lang="nl-NL" dirty="0" err="1" smtClean="0"/>
              <a:t>restart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74114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7771" y="843460"/>
            <a:ext cx="13835170" cy="1346288"/>
          </a:xfrm>
        </p:spPr>
        <p:txBody>
          <a:bodyPr/>
          <a:lstStyle/>
          <a:p>
            <a:r>
              <a:rPr lang="nl-NL" dirty="0" smtClean="0"/>
              <a:t>Pilot </a:t>
            </a:r>
            <a:r>
              <a:rPr lang="nl-NL" dirty="0" err="1" smtClean="0"/>
              <a:t>with</a:t>
            </a:r>
            <a:r>
              <a:rPr lang="nl-NL" dirty="0" smtClean="0"/>
              <a:t> OMC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3507" y="2727784"/>
            <a:ext cx="16039743" cy="0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886629" y="29674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smtClean="0"/>
              <a:t>Claim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3481130" y="2967461"/>
            <a:ext cx="2731053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Order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6621841" y="2967461"/>
            <a:ext cx="2048290" cy="61446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Complain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9079790" y="29674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Review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810843" y="29674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Governance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82124" y="6033672"/>
            <a:ext cx="5859033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SOA/BPM Suite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884954" y="4876800"/>
            <a:ext cx="4711067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Service Bus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86629" y="4159920"/>
            <a:ext cx="4711067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WebCenter</a:t>
            </a:r>
            <a:r>
              <a:rPr lang="nl-NL" dirty="0"/>
              <a:t> </a:t>
            </a:r>
            <a:r>
              <a:rPr lang="nl-NL" dirty="0" smtClean="0"/>
              <a:t>Portal &amp; ADF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5382" y="7641907"/>
            <a:ext cx="8664729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WebLogic</a:t>
            </a:r>
            <a:r>
              <a:rPr lang="nl-NL" dirty="0"/>
              <a:t>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258981" y="8870844"/>
            <a:ext cx="8664729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Database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96287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42498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88708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34919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81130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027341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50437" y="5184034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BPM/ACM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4810879" y="4068232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Input -Scan &amp; </a:t>
            </a:r>
            <a:r>
              <a:rPr lang="nl-NL" dirty="0" err="1" smtClean="0"/>
              <a:t>indexing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4219479" y="7181056"/>
            <a:ext cx="2780366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Output </a:t>
            </a:r>
            <a:br>
              <a:rPr lang="nl-NL" dirty="0"/>
            </a:br>
            <a:r>
              <a:rPr lang="nl-NL" sz="1900" dirty="0" err="1" smtClean="0"/>
              <a:t>create</a:t>
            </a:r>
            <a:r>
              <a:rPr lang="nl-NL" sz="1900" dirty="0" smtClean="0"/>
              <a:t> document</a:t>
            </a:r>
            <a:r>
              <a:rPr lang="nl-NL" sz="1900" dirty="0"/>
              <a:t>, print, </a:t>
            </a:r>
            <a:r>
              <a:rPr lang="nl-NL" sz="1900" dirty="0" err="1" smtClean="0"/>
              <a:t>send</a:t>
            </a:r>
            <a:endParaRPr lang="en-US" sz="1900" dirty="0"/>
          </a:p>
        </p:txBody>
      </p:sp>
      <p:sp>
        <p:nvSpPr>
          <p:cNvPr id="25" name="Rectangle 24"/>
          <p:cNvSpPr/>
          <p:nvPr/>
        </p:nvSpPr>
        <p:spPr>
          <a:xfrm>
            <a:off x="10240487" y="6208148"/>
            <a:ext cx="3742466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Document Generator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4810879" y="5523493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Archive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05552" y="7283467"/>
            <a:ext cx="2041924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IAM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121192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7402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213613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759824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22084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768294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314505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860716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406926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953137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371474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0917685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1463896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2010106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964877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511088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057299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603509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149720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0695931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42974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975952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2216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06837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614584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160795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794820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4103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88724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433452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97966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2587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81800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28011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774221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112505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658715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204926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4812941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5359151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5905362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5185309" y="39019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5731519" y="39019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6277730" y="39019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1846584" y="3336014"/>
            <a:ext cx="6965556" cy="5235846"/>
          </a:xfrm>
          <a:custGeom>
            <a:avLst/>
            <a:gdLst>
              <a:gd name="connsiteX0" fmla="*/ 75817 w 3673130"/>
              <a:gd name="connsiteY0" fmla="*/ 0 h 3681454"/>
              <a:gd name="connsiteX1" fmla="*/ 107622 w 3673130"/>
              <a:gd name="connsiteY1" fmla="*/ 373711 h 3681454"/>
              <a:gd name="connsiteX2" fmla="*/ 226892 w 3673130"/>
              <a:gd name="connsiteY2" fmla="*/ 962108 h 3681454"/>
              <a:gd name="connsiteX3" fmla="*/ 1793299 w 3673130"/>
              <a:gd name="connsiteY3" fmla="*/ 1121134 h 3681454"/>
              <a:gd name="connsiteX4" fmla="*/ 1650175 w 3673130"/>
              <a:gd name="connsiteY4" fmla="*/ 1470991 h 3681454"/>
              <a:gd name="connsiteX5" fmla="*/ 783483 w 3673130"/>
              <a:gd name="connsiteY5" fmla="*/ 1582309 h 3681454"/>
              <a:gd name="connsiteX6" fmla="*/ 886850 w 3673130"/>
              <a:gd name="connsiteY6" fmla="*/ 2019631 h 3681454"/>
              <a:gd name="connsiteX7" fmla="*/ 131476 w 3673130"/>
              <a:gd name="connsiteY7" fmla="*/ 2456953 h 3681454"/>
              <a:gd name="connsiteX8" fmla="*/ 187135 w 3673130"/>
              <a:gd name="connsiteY8" fmla="*/ 2703443 h 3681454"/>
              <a:gd name="connsiteX9" fmla="*/ 1960276 w 3673130"/>
              <a:gd name="connsiteY9" fmla="*/ 2639833 h 3681454"/>
              <a:gd name="connsiteX10" fmla="*/ 3351755 w 3673130"/>
              <a:gd name="connsiteY10" fmla="*/ 2663687 h 3681454"/>
              <a:gd name="connsiteX11" fmla="*/ 3669807 w 3673130"/>
              <a:gd name="connsiteY11" fmla="*/ 3029447 h 3681454"/>
              <a:gd name="connsiteX12" fmla="*/ 3526683 w 3673130"/>
              <a:gd name="connsiteY12" fmla="*/ 3681454 h 368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73130" h="3681454">
                <a:moveTo>
                  <a:pt x="75817" y="0"/>
                </a:moveTo>
                <a:cubicBezTo>
                  <a:pt x="79130" y="106680"/>
                  <a:pt x="82443" y="213360"/>
                  <a:pt x="107622" y="373711"/>
                </a:cubicBezTo>
                <a:cubicBezTo>
                  <a:pt x="132801" y="534062"/>
                  <a:pt x="-54054" y="837538"/>
                  <a:pt x="226892" y="962108"/>
                </a:cubicBezTo>
                <a:cubicBezTo>
                  <a:pt x="507838" y="1086678"/>
                  <a:pt x="1556085" y="1036320"/>
                  <a:pt x="1793299" y="1121134"/>
                </a:cubicBezTo>
                <a:cubicBezTo>
                  <a:pt x="2030513" y="1205948"/>
                  <a:pt x="1818478" y="1394129"/>
                  <a:pt x="1650175" y="1470991"/>
                </a:cubicBezTo>
                <a:cubicBezTo>
                  <a:pt x="1481872" y="1547853"/>
                  <a:pt x="910704" y="1490869"/>
                  <a:pt x="783483" y="1582309"/>
                </a:cubicBezTo>
                <a:cubicBezTo>
                  <a:pt x="656262" y="1673749"/>
                  <a:pt x="995518" y="1873857"/>
                  <a:pt x="886850" y="2019631"/>
                </a:cubicBezTo>
                <a:cubicBezTo>
                  <a:pt x="778182" y="2165405"/>
                  <a:pt x="248095" y="2342985"/>
                  <a:pt x="131476" y="2456953"/>
                </a:cubicBezTo>
                <a:cubicBezTo>
                  <a:pt x="14857" y="2570921"/>
                  <a:pt x="-117665" y="2672963"/>
                  <a:pt x="187135" y="2703443"/>
                </a:cubicBezTo>
                <a:cubicBezTo>
                  <a:pt x="491935" y="2733923"/>
                  <a:pt x="1960276" y="2639833"/>
                  <a:pt x="1960276" y="2639833"/>
                </a:cubicBezTo>
                <a:cubicBezTo>
                  <a:pt x="2487713" y="2633207"/>
                  <a:pt x="3066833" y="2598751"/>
                  <a:pt x="3351755" y="2663687"/>
                </a:cubicBezTo>
                <a:cubicBezTo>
                  <a:pt x="3636677" y="2728623"/>
                  <a:pt x="3640652" y="2859819"/>
                  <a:pt x="3669807" y="3029447"/>
                </a:cubicBezTo>
                <a:cubicBezTo>
                  <a:pt x="3698962" y="3199075"/>
                  <a:pt x="3526683" y="3681454"/>
                  <a:pt x="3526683" y="3681454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6781800" y="4876801"/>
            <a:ext cx="7696200" cy="2806700"/>
          </a:xfrm>
          <a:custGeom>
            <a:avLst/>
            <a:gdLst>
              <a:gd name="connsiteX0" fmla="*/ 0 w 7696200"/>
              <a:gd name="connsiteY0" fmla="*/ 1258383 h 2553783"/>
              <a:gd name="connsiteX1" fmla="*/ 571500 w 7696200"/>
              <a:gd name="connsiteY1" fmla="*/ 128083 h 2553783"/>
              <a:gd name="connsiteX2" fmla="*/ 1625600 w 7696200"/>
              <a:gd name="connsiteY2" fmla="*/ 115383 h 2553783"/>
              <a:gd name="connsiteX3" fmla="*/ 2438400 w 7696200"/>
              <a:gd name="connsiteY3" fmla="*/ 928183 h 2553783"/>
              <a:gd name="connsiteX4" fmla="*/ 3086100 w 7696200"/>
              <a:gd name="connsiteY4" fmla="*/ 597983 h 2553783"/>
              <a:gd name="connsiteX5" fmla="*/ 3822700 w 7696200"/>
              <a:gd name="connsiteY5" fmla="*/ 775783 h 2553783"/>
              <a:gd name="connsiteX6" fmla="*/ 4025900 w 7696200"/>
              <a:gd name="connsiteY6" fmla="*/ 1499683 h 2553783"/>
              <a:gd name="connsiteX7" fmla="*/ 7696200 w 7696200"/>
              <a:gd name="connsiteY7" fmla="*/ 2553783 h 2553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6200" h="2553783">
                <a:moveTo>
                  <a:pt x="0" y="1258383"/>
                </a:moveTo>
                <a:cubicBezTo>
                  <a:pt x="150283" y="788483"/>
                  <a:pt x="300567" y="318583"/>
                  <a:pt x="571500" y="128083"/>
                </a:cubicBezTo>
                <a:cubicBezTo>
                  <a:pt x="842433" y="-62417"/>
                  <a:pt x="1314450" y="-17967"/>
                  <a:pt x="1625600" y="115383"/>
                </a:cubicBezTo>
                <a:cubicBezTo>
                  <a:pt x="1936750" y="248733"/>
                  <a:pt x="2194983" y="847750"/>
                  <a:pt x="2438400" y="928183"/>
                </a:cubicBezTo>
                <a:cubicBezTo>
                  <a:pt x="2681817" y="1008616"/>
                  <a:pt x="2855383" y="623383"/>
                  <a:pt x="3086100" y="597983"/>
                </a:cubicBezTo>
                <a:cubicBezTo>
                  <a:pt x="3316817" y="572583"/>
                  <a:pt x="3666067" y="625500"/>
                  <a:pt x="3822700" y="775783"/>
                </a:cubicBezTo>
                <a:cubicBezTo>
                  <a:pt x="3979333" y="926066"/>
                  <a:pt x="3380317" y="1203350"/>
                  <a:pt x="4025900" y="1499683"/>
                </a:cubicBezTo>
                <a:cubicBezTo>
                  <a:pt x="4671483" y="1796016"/>
                  <a:pt x="6183841" y="2174899"/>
                  <a:pt x="7696200" y="2553783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10629900" y="5503645"/>
            <a:ext cx="4241800" cy="915320"/>
          </a:xfrm>
          <a:custGeom>
            <a:avLst/>
            <a:gdLst>
              <a:gd name="connsiteX0" fmla="*/ 0 w 4318000"/>
              <a:gd name="connsiteY0" fmla="*/ 909855 h 915320"/>
              <a:gd name="connsiteX1" fmla="*/ 3543300 w 4318000"/>
              <a:gd name="connsiteY1" fmla="*/ 782855 h 915320"/>
              <a:gd name="connsiteX2" fmla="*/ 3594100 w 4318000"/>
              <a:gd name="connsiteY2" fmla="*/ 20855 h 915320"/>
              <a:gd name="connsiteX3" fmla="*/ 4318000 w 4318000"/>
              <a:gd name="connsiteY3" fmla="*/ 198655 h 91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915320">
                <a:moveTo>
                  <a:pt x="0" y="909855"/>
                </a:moveTo>
                <a:cubicBezTo>
                  <a:pt x="1472141" y="920438"/>
                  <a:pt x="2944283" y="931022"/>
                  <a:pt x="3543300" y="782855"/>
                </a:cubicBezTo>
                <a:cubicBezTo>
                  <a:pt x="4142317" y="634688"/>
                  <a:pt x="3464983" y="118222"/>
                  <a:pt x="3594100" y="20855"/>
                </a:cubicBezTo>
                <a:cubicBezTo>
                  <a:pt x="3723217" y="-76512"/>
                  <a:pt x="4318000" y="198655"/>
                  <a:pt x="4318000" y="198655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rot="327514">
            <a:off x="7162800" y="5478244"/>
            <a:ext cx="3076980" cy="3132355"/>
          </a:xfrm>
          <a:custGeom>
            <a:avLst/>
            <a:gdLst>
              <a:gd name="connsiteX0" fmla="*/ 0 w 3076980"/>
              <a:gd name="connsiteY0" fmla="*/ 1501408 h 3596908"/>
              <a:gd name="connsiteX1" fmla="*/ 1282700 w 3076980"/>
              <a:gd name="connsiteY1" fmla="*/ 2808 h 3596908"/>
              <a:gd name="connsiteX2" fmla="*/ 2108200 w 3076980"/>
              <a:gd name="connsiteY2" fmla="*/ 1158508 h 3596908"/>
              <a:gd name="connsiteX3" fmla="*/ 2095500 w 3076980"/>
              <a:gd name="connsiteY3" fmla="*/ 2301508 h 3596908"/>
              <a:gd name="connsiteX4" fmla="*/ 2552700 w 3076980"/>
              <a:gd name="connsiteY4" fmla="*/ 3190508 h 3596908"/>
              <a:gd name="connsiteX5" fmla="*/ 3022600 w 3076980"/>
              <a:gd name="connsiteY5" fmla="*/ 3381008 h 3596908"/>
              <a:gd name="connsiteX6" fmla="*/ 3048000 w 3076980"/>
              <a:gd name="connsiteY6" fmla="*/ 3596908 h 35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980" h="3596908">
                <a:moveTo>
                  <a:pt x="0" y="1501408"/>
                </a:moveTo>
                <a:cubicBezTo>
                  <a:pt x="465666" y="780683"/>
                  <a:pt x="931333" y="59958"/>
                  <a:pt x="1282700" y="2808"/>
                </a:cubicBezTo>
                <a:cubicBezTo>
                  <a:pt x="1634067" y="-54342"/>
                  <a:pt x="1972733" y="775391"/>
                  <a:pt x="2108200" y="1158508"/>
                </a:cubicBezTo>
                <a:cubicBezTo>
                  <a:pt x="2243667" y="1541625"/>
                  <a:pt x="2021417" y="1962841"/>
                  <a:pt x="2095500" y="2301508"/>
                </a:cubicBezTo>
                <a:cubicBezTo>
                  <a:pt x="2169583" y="2640175"/>
                  <a:pt x="2398183" y="3010591"/>
                  <a:pt x="2552700" y="3190508"/>
                </a:cubicBezTo>
                <a:cubicBezTo>
                  <a:pt x="2707217" y="3370425"/>
                  <a:pt x="2940050" y="3313275"/>
                  <a:pt x="3022600" y="3381008"/>
                </a:cubicBezTo>
                <a:cubicBezTo>
                  <a:pt x="3105150" y="3448741"/>
                  <a:pt x="3076575" y="3522824"/>
                  <a:pt x="3048000" y="3596908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376" y="0"/>
            <a:ext cx="3437204" cy="266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Oval 78"/>
          <p:cNvSpPr/>
          <p:nvPr/>
        </p:nvSpPr>
        <p:spPr>
          <a:xfrm>
            <a:off x="12029574" y="4934170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12002842" y="4927463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12029573" y="524002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12028489" y="5215495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070705" y="4217290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5043973" y="4210583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070704" y="452314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5069620" y="4498615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1800953" y="6144125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8" name="TextBox 87"/>
          <p:cNvSpPr txBox="1"/>
          <p:nvPr/>
        </p:nvSpPr>
        <p:spPr>
          <a:xfrm>
            <a:off x="1774221" y="6137418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1800952" y="6449983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0" name="TextBox 89"/>
          <p:cNvSpPr txBox="1"/>
          <p:nvPr/>
        </p:nvSpPr>
        <p:spPr>
          <a:xfrm>
            <a:off x="1799868" y="642545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547412" y="736526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2" name="TextBox 91"/>
          <p:cNvSpPr txBox="1"/>
          <p:nvPr/>
        </p:nvSpPr>
        <p:spPr>
          <a:xfrm>
            <a:off x="520680" y="735856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547411" y="7671126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546327" y="764659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3243247" y="7691195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7" name="TextBox 96"/>
          <p:cNvSpPr txBox="1"/>
          <p:nvPr/>
        </p:nvSpPr>
        <p:spPr>
          <a:xfrm>
            <a:off x="3216515" y="7684488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3243246" y="7997053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3242162" y="797252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2676262" y="3178990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649530" y="3172283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4327411" y="9253817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326327" y="9229284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5641483" y="3178991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614751" y="3172284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10857139" y="318569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7" name="TextBox 106"/>
          <p:cNvSpPr txBox="1"/>
          <p:nvPr/>
        </p:nvSpPr>
        <p:spPr>
          <a:xfrm>
            <a:off x="10830407" y="317899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13675433" y="3192406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3648701" y="3185699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13452227" y="6527643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3425495" y="6520936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0452" y="351821"/>
            <a:ext cx="3103528" cy="162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316741" y="23472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1233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Practical Approach in pilot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349500"/>
            <a:ext cx="12407899" cy="6705599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Trial access </a:t>
            </a:r>
            <a:r>
              <a:rPr lang="nl-NL" dirty="0" err="1" smtClean="0"/>
              <a:t>to</a:t>
            </a:r>
            <a:r>
              <a:rPr lang="nl-NL" dirty="0" smtClean="0"/>
              <a:t> OMC</a:t>
            </a:r>
          </a:p>
          <a:p>
            <a:pPr lvl="1"/>
            <a:r>
              <a:rPr lang="nl-NL" dirty="0" smtClean="0"/>
              <a:t>Focus on Application Performance Monitoring </a:t>
            </a:r>
            <a:r>
              <a:rPr lang="nl-NL" dirty="0" err="1" smtClean="0"/>
              <a:t>and</a:t>
            </a:r>
            <a:r>
              <a:rPr lang="nl-NL" dirty="0" smtClean="0"/>
              <a:t> Log Analytics</a:t>
            </a:r>
          </a:p>
          <a:p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Agents</a:t>
            </a:r>
            <a:r>
              <a:rPr lang="nl-NL" dirty="0" smtClean="0"/>
              <a:t> (APM </a:t>
            </a:r>
            <a:r>
              <a:rPr lang="nl-NL" dirty="0" err="1" smtClean="0"/>
              <a:t>and</a:t>
            </a:r>
            <a:r>
              <a:rPr lang="nl-NL" dirty="0" smtClean="0"/>
              <a:t> Log Analytics) on </a:t>
            </a:r>
            <a:r>
              <a:rPr lang="nl-NL" dirty="0" err="1" smtClean="0"/>
              <a:t>WebLogic</a:t>
            </a:r>
            <a:r>
              <a:rPr lang="nl-NL" dirty="0" smtClean="0"/>
              <a:t> Servers </a:t>
            </a:r>
            <a:r>
              <a:rPr lang="nl-NL" dirty="0" err="1" smtClean="0"/>
              <a:t>and</a:t>
            </a:r>
            <a:r>
              <a:rPr lang="nl-NL" dirty="0" smtClean="0"/>
              <a:t> Database Server</a:t>
            </a:r>
          </a:p>
          <a:p>
            <a:pPr lvl="1"/>
            <a:r>
              <a:rPr lang="nl-NL" dirty="0" smtClean="0"/>
              <a:t>Small software download,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, </a:t>
            </a:r>
            <a:r>
              <a:rPr lang="nl-NL" dirty="0" err="1" smtClean="0"/>
              <a:t>some</a:t>
            </a:r>
            <a:r>
              <a:rPr lang="nl-NL" dirty="0" smtClean="0"/>
              <a:t> OS skills </a:t>
            </a:r>
            <a:r>
              <a:rPr lang="nl-NL" dirty="0" err="1" smtClean="0"/>
              <a:t>and</a:t>
            </a:r>
            <a:r>
              <a:rPr lang="nl-NL" dirty="0" smtClean="0"/>
              <a:t> privileges, WLS domain </a:t>
            </a:r>
            <a:r>
              <a:rPr lang="nl-NL" dirty="0" err="1" smtClean="0"/>
              <a:t>restart</a:t>
            </a: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Metrics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logging</a:t>
            </a:r>
            <a:r>
              <a:rPr lang="nl-NL" dirty="0" smtClean="0"/>
              <a:t> are </a:t>
            </a:r>
            <a:r>
              <a:rPr lang="nl-NL" dirty="0" err="1" smtClean="0"/>
              <a:t>gathered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agents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APM </a:t>
            </a:r>
            <a:r>
              <a:rPr lang="nl-NL" dirty="0" err="1" smtClean="0"/>
              <a:t>and</a:t>
            </a:r>
            <a:r>
              <a:rPr lang="nl-NL" dirty="0" smtClean="0"/>
              <a:t> Log Analytics</a:t>
            </a:r>
          </a:p>
          <a:p>
            <a:pPr lvl="1"/>
            <a:r>
              <a:rPr lang="nl-NL" dirty="0" smtClean="0"/>
              <a:t>Set </a:t>
            </a:r>
            <a:r>
              <a:rPr lang="nl-NL" dirty="0" err="1" smtClean="0"/>
              <a:t>appropriate</a:t>
            </a:r>
            <a:r>
              <a:rPr lang="nl-NL" dirty="0" smtClean="0"/>
              <a:t> log levels for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platform</a:t>
            </a:r>
          </a:p>
          <a:p>
            <a:r>
              <a:rPr lang="nl-NL" dirty="0" err="1" smtClean="0"/>
              <a:t>Explore</a:t>
            </a:r>
            <a:r>
              <a:rPr lang="nl-NL" dirty="0" smtClean="0"/>
              <a:t> </a:t>
            </a:r>
            <a:r>
              <a:rPr lang="nl-NL" dirty="0" err="1" smtClean="0"/>
              <a:t>findings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identify</a:t>
            </a:r>
            <a:r>
              <a:rPr lang="nl-NL" dirty="0" smtClean="0"/>
              <a:t> </a:t>
            </a:r>
            <a:r>
              <a:rPr lang="nl-NL" dirty="0" err="1" smtClean="0"/>
              <a:t>functional</a:t>
            </a:r>
            <a:r>
              <a:rPr lang="nl-NL" dirty="0" smtClean="0"/>
              <a:t> </a:t>
            </a:r>
            <a:r>
              <a:rPr lang="nl-NL" dirty="0" err="1" smtClean="0"/>
              <a:t>problem</a:t>
            </a:r>
            <a:r>
              <a:rPr lang="nl-NL" dirty="0" smtClean="0"/>
              <a:t> </a:t>
            </a:r>
            <a:r>
              <a:rPr lang="nl-NL" dirty="0" err="1" smtClean="0"/>
              <a:t>areas</a:t>
            </a:r>
            <a:r>
              <a:rPr lang="nl-NL" dirty="0" smtClean="0"/>
              <a:t> (&amp; users &amp; </a:t>
            </a:r>
            <a:r>
              <a:rPr lang="nl-NL" dirty="0" err="1" smtClean="0"/>
              <a:t>times</a:t>
            </a:r>
            <a:r>
              <a:rPr lang="nl-NL" dirty="0" smtClean="0"/>
              <a:t>) </a:t>
            </a:r>
          </a:p>
          <a:p>
            <a:pPr lvl="1"/>
            <a:r>
              <a:rPr lang="nl-NL" dirty="0" err="1" smtClean="0"/>
              <a:t>Drill</a:t>
            </a:r>
            <a:r>
              <a:rPr lang="nl-NL" dirty="0" smtClean="0"/>
              <a:t> down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custom</a:t>
            </a:r>
            <a:r>
              <a:rPr lang="nl-NL" dirty="0" smtClean="0"/>
              <a:t> ADF </a:t>
            </a:r>
            <a:r>
              <a:rPr lang="nl-NL" dirty="0" err="1" smtClean="0"/>
              <a:t>components</a:t>
            </a:r>
            <a:r>
              <a:rPr lang="nl-NL" dirty="0" smtClean="0"/>
              <a:t>, services &amp; SOA </a:t>
            </a:r>
            <a:r>
              <a:rPr lang="nl-NL" dirty="0" err="1" smtClean="0"/>
              <a:t>composites</a:t>
            </a:r>
            <a:r>
              <a:rPr lang="nl-NL" dirty="0" smtClean="0"/>
              <a:t>, Java Code &amp; Database </a:t>
            </a:r>
            <a:r>
              <a:rPr lang="nl-NL" dirty="0" err="1" smtClean="0"/>
              <a:t>Queries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PL/SQL calls </a:t>
            </a:r>
          </a:p>
          <a:p>
            <a:r>
              <a:rPr lang="nl-NL" dirty="0" err="1" smtClean="0"/>
              <a:t>Analyze</a:t>
            </a:r>
            <a:r>
              <a:rPr lang="nl-NL" dirty="0" smtClean="0"/>
              <a:t> </a:t>
            </a:r>
            <a:r>
              <a:rPr lang="nl-NL" dirty="0" err="1" smtClean="0"/>
              <a:t>Logging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root </a:t>
            </a:r>
            <a:r>
              <a:rPr lang="nl-NL" dirty="0" err="1" smtClean="0"/>
              <a:t>cause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63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Screenshots </a:t>
            </a:r>
            <a:r>
              <a:rPr lang="nl-NL" dirty="0" err="1" smtClean="0"/>
              <a:t>from</a:t>
            </a:r>
            <a:r>
              <a:rPr lang="nl-NL" dirty="0" smtClean="0"/>
              <a:t> pilot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834516"/>
            <a:ext cx="7009606" cy="365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528" y="2318195"/>
            <a:ext cx="4616450" cy="256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5202635"/>
            <a:ext cx="4240408" cy="242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5" y="3700666"/>
            <a:ext cx="2564891" cy="130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978" y="1207144"/>
            <a:ext cx="4609337" cy="2119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487" y="2124171"/>
            <a:ext cx="4624071" cy="195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370" y="4308046"/>
            <a:ext cx="4584952" cy="2458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3" y="6934297"/>
            <a:ext cx="2988849" cy="158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08" y="4854706"/>
            <a:ext cx="4182594" cy="253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305" y="7602540"/>
            <a:ext cx="3415495" cy="1757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5" y="6792290"/>
            <a:ext cx="4491983" cy="2531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936" y="380175"/>
            <a:ext cx="4587492" cy="253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998" y="6621734"/>
            <a:ext cx="4660649" cy="233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365" y="5374326"/>
            <a:ext cx="3502345" cy="178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315" y="6567958"/>
            <a:ext cx="4572760" cy="238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522" y="1649482"/>
            <a:ext cx="3411968" cy="182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433" y="7388749"/>
            <a:ext cx="2722427" cy="156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04" y="4805432"/>
            <a:ext cx="3248965" cy="177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14" y="3149152"/>
            <a:ext cx="3557151" cy="1857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832" y="2778080"/>
            <a:ext cx="4611878" cy="240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87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</a:t>
            </a:r>
            <a:r>
              <a:rPr lang="nl-NL" dirty="0" err="1" smtClean="0"/>
              <a:t>knows</a:t>
            </a:r>
            <a:r>
              <a:rPr lang="nl-NL" dirty="0" smtClean="0"/>
              <a:t> </a:t>
            </a:r>
            <a:r>
              <a:rPr lang="nl-NL" dirty="0" err="1" smtClean="0"/>
              <a:t>Fusion</a:t>
            </a:r>
            <a:r>
              <a:rPr lang="nl-NL" dirty="0" smtClean="0"/>
              <a:t> Middleware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1"/>
          <a:stretch/>
        </p:blipFill>
        <p:spPr bwMode="auto">
          <a:xfrm>
            <a:off x="382271" y="3556000"/>
            <a:ext cx="12263666" cy="581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43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5021</TotalTime>
  <Words>921</Words>
  <Application>Microsoft Office PowerPoint</Application>
  <PresentationFormat>Custom</PresentationFormat>
  <Paragraphs>183</Paragraphs>
  <Slides>21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AMIS_WIDESCREEN</vt:lpstr>
      <vt:lpstr>PowerPoint Presentation</vt:lpstr>
      <vt:lpstr>Situation and Challenge</vt:lpstr>
      <vt:lpstr>Simplified view of application landscape</vt:lpstr>
      <vt:lpstr>Research Questions</vt:lpstr>
      <vt:lpstr>Practical Approach in pilot</vt:lpstr>
      <vt:lpstr>Pilot with OMC</vt:lpstr>
      <vt:lpstr>Practical Approach in pilot</vt:lpstr>
      <vt:lpstr>Screenshots from pilot</vt:lpstr>
      <vt:lpstr>OMC knows Fusion Middleware</vt:lpstr>
      <vt:lpstr>PowerPoint Presentation</vt:lpstr>
      <vt:lpstr>OMC: Gather the hay and find the needle(s)</vt:lpstr>
      <vt:lpstr>Not part of Practical Approach in pilot</vt:lpstr>
      <vt:lpstr>Pilot was up and running</vt:lpstr>
      <vt:lpstr>My very first  steps with OMC</vt:lpstr>
      <vt:lpstr>Local demo</vt:lpstr>
      <vt:lpstr>Demo in the cloud</vt:lpstr>
      <vt:lpstr>APM &amp; Log Analytics - Useful in all stages of software delivery lifecycle</vt:lpstr>
      <vt:lpstr>Learning points, Rough edges and Obstacles</vt:lpstr>
      <vt:lpstr>Learning points, Rough edges and Obstacles (2)</vt:lpstr>
      <vt:lpstr>Conclusion</vt:lpstr>
      <vt:lpstr>PowerPoint Presentation</vt:lpstr>
    </vt:vector>
  </TitlesOfParts>
  <Company>Conclusion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124</cp:revision>
  <dcterms:created xsi:type="dcterms:W3CDTF">2016-11-24T07:31:17Z</dcterms:created>
  <dcterms:modified xsi:type="dcterms:W3CDTF">2017-05-13T04:41:46Z</dcterms:modified>
</cp:coreProperties>
</file>